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61" r:id="rId4"/>
    <p:sldId id="258" r:id="rId5"/>
    <p:sldId id="264" r:id="rId6"/>
    <p:sldId id="259" r:id="rId7"/>
    <p:sldId id="263" r:id="rId8"/>
    <p:sldId id="260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BEE3B-E272-4232-8021-B9EE09779C5D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E89231-3DAB-4CF7-B881-BF5CBDE0CD28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8313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E89231-3DAB-4CF7-B881-BF5CBDE0CD28}" type="slidenum">
              <a:rPr lang="en-SG" smtClean="0"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144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D373573-D173-42ED-AA22-930EC69B2D86}" type="datetimeFigureOut">
              <a:rPr lang="en-SG" smtClean="0"/>
              <a:t>11/6/2011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F955E2-5F13-4FAA-95E6-61A4BC89FA97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120" y="2852936"/>
            <a:ext cx="8820472" cy="1584176"/>
          </a:xfrm>
        </p:spPr>
        <p:txBody>
          <a:bodyPr>
            <a:prstTxWarp prst="textCircle">
              <a:avLst/>
            </a:prstTxWarp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Turning Effect of Force</a:t>
            </a:r>
            <a:endParaRPr lang="en-SG" dirty="0"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501317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Shie Yu Hao (22)</a:t>
            </a:r>
          </a:p>
          <a:p>
            <a:r>
              <a:rPr lang="en-US" dirty="0" smtClean="0"/>
              <a:t>Per Sheng Xiang (19)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95895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016343" y="1828328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/>
          <p:nvPr/>
        </p:nvCxnSpPr>
        <p:spPr>
          <a:xfrm>
            <a:off x="1534320" y="1828328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1568071" y="1324272"/>
            <a:ext cx="936104" cy="5040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" name="5-Point Star 6"/>
          <p:cNvSpPr/>
          <p:nvPr/>
        </p:nvSpPr>
        <p:spPr>
          <a:xfrm>
            <a:off x="6248591" y="1324272"/>
            <a:ext cx="936104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432167" y="1684312"/>
            <a:ext cx="18362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48763" y="1684312"/>
            <a:ext cx="204384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08231" y="113960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SG" dirty="0"/>
          </a:p>
        </p:txBody>
      </p:sp>
      <p:sp>
        <p:nvSpPr>
          <p:cNvPr id="11" name="TextBox 10"/>
          <p:cNvSpPr txBox="1"/>
          <p:nvPr/>
        </p:nvSpPr>
        <p:spPr>
          <a:xfrm>
            <a:off x="4947789" y="110597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SG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476672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Remember, </a:t>
            </a:r>
            <a:r>
              <a:rPr lang="en-US" dirty="0"/>
              <a:t>Moment of Force can move </a:t>
            </a:r>
            <a:r>
              <a:rPr lang="en-US" dirty="0">
                <a:solidFill>
                  <a:srgbClr val="FF0000"/>
                </a:solidFill>
              </a:rPr>
              <a:t>anti-clockwise or clockwise</a:t>
            </a:r>
            <a:r>
              <a:rPr lang="en-US" dirty="0" smtClean="0">
                <a:solidFill>
                  <a:srgbClr val="FF0000"/>
                </a:solidFill>
              </a:rPr>
              <a:t>. </a:t>
            </a:r>
          </a:p>
          <a:p>
            <a:r>
              <a:rPr lang="en-US" dirty="0">
                <a:solidFill>
                  <a:srgbClr val="FF0000"/>
                </a:solidFill>
              </a:rPr>
              <a:t>So,  </a:t>
            </a:r>
            <a:r>
              <a:rPr lang="en-US" dirty="0"/>
              <a:t> </a:t>
            </a:r>
            <a:endParaRPr lang="en-SG" dirty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04075" y="208719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</a:t>
            </a:r>
            <a:endParaRPr lang="en-SG" dirty="0"/>
          </a:p>
        </p:txBody>
      </p:sp>
      <p:sp>
        <p:nvSpPr>
          <p:cNvPr id="14" name="TextBox 13"/>
          <p:cNvSpPr txBox="1"/>
          <p:nvPr/>
        </p:nvSpPr>
        <p:spPr>
          <a:xfrm>
            <a:off x="6556878" y="221972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g</a:t>
            </a:r>
            <a:endParaRPr lang="en-SG" dirty="0"/>
          </a:p>
        </p:txBody>
      </p:sp>
      <p:sp>
        <p:nvSpPr>
          <p:cNvPr id="17" name="Curved Right Arrow 16"/>
          <p:cNvSpPr/>
          <p:nvPr/>
        </p:nvSpPr>
        <p:spPr>
          <a:xfrm>
            <a:off x="508206" y="1475308"/>
            <a:ext cx="864096" cy="1223771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18" name="Curved Left Arrow 17"/>
          <p:cNvSpPr/>
          <p:nvPr/>
        </p:nvSpPr>
        <p:spPr>
          <a:xfrm>
            <a:off x="7460055" y="1595262"/>
            <a:ext cx="788020" cy="10421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7704" y="3493457"/>
            <a:ext cx="51665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Anti-clockwise moment= Mg x d </a:t>
            </a:r>
          </a:p>
          <a:p>
            <a:r>
              <a:rPr lang="en-US" dirty="0">
                <a:solidFill>
                  <a:srgbClr val="FF0000"/>
                </a:solidFill>
              </a:rPr>
              <a:t>Clockwise moment= Sg x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Since they are equal: </a:t>
            </a:r>
          </a:p>
          <a:p>
            <a:pPr algn="ctr"/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Mg x d= Sg x d </a:t>
            </a:r>
            <a:endParaRPr lang="en-SG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       M= 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07429" y="2713762"/>
            <a:ext cx="5366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Mg= Mass x gravitational force </a:t>
            </a:r>
          </a:p>
          <a:p>
            <a:r>
              <a:rPr lang="en-US" dirty="0" smtClean="0"/>
              <a:t>Sg= Total standard masses x gravitational force </a:t>
            </a:r>
            <a:endParaRPr lang="en-SG" dirty="0"/>
          </a:p>
        </p:txBody>
      </p:sp>
      <p:sp>
        <p:nvSpPr>
          <p:cNvPr id="21" name="TextBox 20"/>
          <p:cNvSpPr txBox="1"/>
          <p:nvPr/>
        </p:nvSpPr>
        <p:spPr>
          <a:xfrm>
            <a:off x="1707429" y="5661248"/>
            <a:ext cx="57495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simpler words, </a:t>
            </a:r>
            <a:r>
              <a:rPr lang="en-SG" dirty="0" smtClean="0"/>
              <a:t> </a:t>
            </a:r>
          </a:p>
          <a:p>
            <a:r>
              <a:rPr lang="en-US" dirty="0" smtClean="0"/>
              <a:t>The above equation derived us why the beam is balanced. </a:t>
            </a:r>
          </a:p>
        </p:txBody>
      </p:sp>
    </p:spTree>
    <p:extLst>
      <p:ext uri="{BB962C8B-B14F-4D97-AF65-F5344CB8AC3E}">
        <p14:creationId xmlns:p14="http://schemas.microsoft.com/office/powerpoint/2010/main" val="341108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pPr algn="ctr"/>
            <a:r>
              <a:rPr lang="en-US" dirty="0"/>
              <a:t>Principle of Moments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7344816" cy="3474720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happens if the distance of your 2 objects are different away from the pivot?  </a:t>
            </a:r>
          </a:p>
          <a:p>
            <a:r>
              <a:rPr lang="en-US" dirty="0" smtClean="0"/>
              <a:t>Can we still calculate the force exerted?</a:t>
            </a:r>
          </a:p>
          <a:p>
            <a:endParaRPr lang="en-US" dirty="0"/>
          </a:p>
          <a:p>
            <a:r>
              <a:rPr lang="en-US" sz="4000" dirty="0" smtClean="0"/>
              <a:t>OF COURSE! WE WOULD USE PRINCIPLE OF MOMENTS!</a:t>
            </a:r>
            <a:endParaRPr lang="en-SG" sz="4000" dirty="0"/>
          </a:p>
        </p:txBody>
      </p:sp>
    </p:spTree>
    <p:extLst>
      <p:ext uri="{BB962C8B-B14F-4D97-AF65-F5344CB8AC3E}">
        <p14:creationId xmlns:p14="http://schemas.microsoft.com/office/powerpoint/2010/main" val="23585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512511" cy="1143000"/>
          </a:xfrm>
        </p:spPr>
        <p:txBody>
          <a:bodyPr/>
          <a:lstStyle/>
          <a:p>
            <a:pPr algn="ctr"/>
            <a:r>
              <a:rPr lang="en-US" dirty="0"/>
              <a:t>Principle of Moments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3608" y="1700808"/>
            <a:ext cx="6400800" cy="3474720"/>
          </a:xfrm>
        </p:spPr>
        <p:txBody>
          <a:bodyPr/>
          <a:lstStyle/>
          <a:p>
            <a:r>
              <a:rPr lang="en-US" dirty="0" smtClean="0"/>
              <a:t>From the above equation:</a:t>
            </a:r>
          </a:p>
          <a:p>
            <a:pPr marL="4572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Mg x d= Sg x d</a:t>
            </a:r>
          </a:p>
          <a:p>
            <a:pPr marL="45720" indent="0">
              <a:buNone/>
            </a:pPr>
            <a:r>
              <a:rPr lang="en-US" dirty="0" smtClean="0"/>
              <a:t>We know that the clockwise moment of force is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as the anti-clockwise moment of force  in an equilibrium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Let’s do an experiment to prove it!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24094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4201021" y="2435803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" name="Cube 4"/>
          <p:cNvSpPr/>
          <p:nvPr/>
        </p:nvSpPr>
        <p:spPr>
          <a:xfrm>
            <a:off x="1752749" y="1931747"/>
            <a:ext cx="936104" cy="5040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16845" y="2291787"/>
            <a:ext cx="18362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734747" y="2435803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5-Point Star 11"/>
          <p:cNvSpPr/>
          <p:nvPr/>
        </p:nvSpPr>
        <p:spPr>
          <a:xfrm>
            <a:off x="5292080" y="1931747"/>
            <a:ext cx="936104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453049" y="2291787"/>
            <a:ext cx="105505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47864" y="193174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d1</a:t>
            </a:r>
            <a:endParaRPr lang="en-SG" dirty="0"/>
          </a:p>
        </p:txBody>
      </p:sp>
      <p:sp>
        <p:nvSpPr>
          <p:cNvPr id="19" name="TextBox 18"/>
          <p:cNvSpPr txBox="1"/>
          <p:nvPr/>
        </p:nvSpPr>
        <p:spPr>
          <a:xfrm>
            <a:off x="4788024" y="19795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d2</a:t>
            </a:r>
            <a:endParaRPr lang="en-SG" dirty="0"/>
          </a:p>
        </p:txBody>
      </p:sp>
      <p:sp>
        <p:nvSpPr>
          <p:cNvPr id="20" name="TextBox 19"/>
          <p:cNvSpPr txBox="1"/>
          <p:nvPr/>
        </p:nvSpPr>
        <p:spPr>
          <a:xfrm>
            <a:off x="1680740" y="3011867"/>
            <a:ext cx="1235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W1-  0.5N</a:t>
            </a:r>
            <a:endParaRPr lang="en-SG" dirty="0"/>
          </a:p>
        </p:txBody>
      </p:sp>
      <p:sp>
        <p:nvSpPr>
          <p:cNvPr id="21" name="TextBox 20"/>
          <p:cNvSpPr txBox="1"/>
          <p:nvPr/>
        </p:nvSpPr>
        <p:spPr>
          <a:xfrm>
            <a:off x="5508104" y="3045541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W2- 0.4N</a:t>
            </a:r>
            <a:endParaRPr lang="en-SG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220801" y="2435803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5868144" y="2435803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979710" y="4725144"/>
            <a:ext cx="5832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would change the distance of d1 and d2 for every experiment we do.  Observe the results later.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93230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Optional </a:t>
            </a:r>
          </a:p>
          <a:p>
            <a:endParaRPr lang="en-US" dirty="0"/>
          </a:p>
          <a:p>
            <a:r>
              <a:rPr lang="en-US" dirty="0" smtClean="0"/>
              <a:t>Ask the class to try out the experiment themselves!</a:t>
            </a:r>
            <a:endParaRPr lang="en-SG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8391868"/>
              </p:ext>
            </p:extLst>
          </p:nvPr>
        </p:nvGraphicFramePr>
        <p:xfrm>
          <a:off x="1043608" y="2276872"/>
          <a:ext cx="7200402" cy="3920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67"/>
                <a:gridCol w="1200067"/>
                <a:gridCol w="1200067"/>
                <a:gridCol w="1200067"/>
                <a:gridCol w="1200067"/>
                <a:gridCol w="1200067"/>
              </a:tblGrid>
              <a:tr h="1908349">
                <a:tc>
                  <a:txBody>
                    <a:bodyPr/>
                    <a:lstStyle/>
                    <a:p>
                      <a:r>
                        <a:rPr lang="en-US" dirty="0" smtClean="0"/>
                        <a:t>W1/N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d1/cm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Anti-clockwise moment W1 x d1/N cm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W2/N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d2/cm</a:t>
                      </a:r>
                      <a:r>
                        <a:rPr lang="en-US" baseline="0" dirty="0" smtClean="0"/>
                        <a:t>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Clockwise moment</a:t>
                      </a:r>
                      <a:r>
                        <a:rPr lang="en-US" baseline="0" dirty="0" smtClean="0"/>
                        <a:t> W2 x d2/N cm </a:t>
                      </a:r>
                      <a:endParaRPr lang="en-SG" dirty="0"/>
                    </a:p>
                  </a:txBody>
                  <a:tcPr/>
                </a:tc>
              </a:tr>
              <a:tr h="1908349"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18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6512511" cy="1143000"/>
          </a:xfrm>
        </p:spPr>
        <p:txBody>
          <a:bodyPr/>
          <a:lstStyle/>
          <a:p>
            <a:pPr algn="ctr"/>
            <a:r>
              <a:rPr lang="en-US" dirty="0"/>
              <a:t>Principle of Moments</a:t>
            </a:r>
            <a:endParaRPr lang="en-S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44429140"/>
              </p:ext>
            </p:extLst>
          </p:nvPr>
        </p:nvGraphicFramePr>
        <p:xfrm>
          <a:off x="1116013" y="2060573"/>
          <a:ext cx="7200402" cy="3920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0067"/>
                <a:gridCol w="1200067"/>
                <a:gridCol w="1200067"/>
                <a:gridCol w="1200067"/>
                <a:gridCol w="1200067"/>
                <a:gridCol w="1200067"/>
              </a:tblGrid>
              <a:tr h="1908349">
                <a:tc>
                  <a:txBody>
                    <a:bodyPr/>
                    <a:lstStyle/>
                    <a:p>
                      <a:r>
                        <a:rPr lang="en-US" dirty="0" smtClean="0"/>
                        <a:t>W1/N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d1/cm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Anti-clockwise moment W1 x d1/N cm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W2/N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d2/cm</a:t>
                      </a:r>
                      <a:r>
                        <a:rPr lang="en-US" baseline="0" dirty="0" smtClean="0"/>
                        <a:t>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Clockwise moment</a:t>
                      </a:r>
                      <a:r>
                        <a:rPr lang="en-US" baseline="0" dirty="0" smtClean="0"/>
                        <a:t> W2 x d2/N cm </a:t>
                      </a:r>
                      <a:endParaRPr lang="en-SG" dirty="0"/>
                    </a:p>
                  </a:txBody>
                  <a:tcPr/>
                </a:tc>
              </a:tr>
              <a:tr h="1908349">
                <a:tc>
                  <a:txBody>
                    <a:bodyPr/>
                    <a:lstStyle/>
                    <a:p>
                      <a:r>
                        <a:rPr lang="en-US" dirty="0" smtClean="0"/>
                        <a:t>0.5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0.5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45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40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endParaRPr lang="en-S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0.4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22.5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50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30 </a:t>
                      </a:r>
                      <a:endParaRPr lang="en-S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</a:t>
                      </a:r>
                      <a:br>
                        <a:rPr lang="en-US" dirty="0" smtClean="0">
                          <a:solidFill>
                            <a:srgbClr val="FF0000"/>
                          </a:solidFill>
                        </a:rPr>
                      </a:b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</a:p>
                    <a:p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18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9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98072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the above experiment, </a:t>
            </a:r>
          </a:p>
          <a:p>
            <a:endParaRPr lang="en-US" dirty="0"/>
          </a:p>
          <a:p>
            <a:r>
              <a:rPr lang="en-US" dirty="0" smtClean="0"/>
              <a:t>We  know that anti-clockwise moments of force will be the </a:t>
            </a:r>
            <a:r>
              <a:rPr lang="en-US" dirty="0" smtClean="0">
                <a:solidFill>
                  <a:srgbClr val="FF0000"/>
                </a:solidFill>
              </a:rPr>
              <a:t>same</a:t>
            </a:r>
            <a:r>
              <a:rPr lang="en-US" dirty="0" smtClean="0"/>
              <a:t> as clockwise moments of force when there are </a:t>
            </a:r>
            <a:r>
              <a:rPr lang="en-US" dirty="0" smtClean="0">
                <a:solidFill>
                  <a:srgbClr val="FF0000"/>
                </a:solidFill>
              </a:rPr>
              <a:t>balanced</a:t>
            </a:r>
            <a:r>
              <a:rPr lang="en-US" dirty="0" smtClean="0"/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568" y="2852936"/>
            <a:ext cx="77048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Now, how do we find the distance if we are given the moments of force and weight?</a:t>
            </a:r>
          </a:p>
          <a:p>
            <a:endParaRPr lang="en-US" dirty="0"/>
          </a:p>
          <a:p>
            <a:pPr algn="ctr"/>
            <a:endParaRPr lang="en-US" sz="3000" b="1" dirty="0" smtClean="0"/>
          </a:p>
          <a:p>
            <a:pPr algn="ctr"/>
            <a:r>
              <a:rPr lang="en-US" sz="3000" b="1" dirty="0" smtClean="0"/>
              <a:t>Just reverse all the steps!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87724" y="515719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Force/ Weight = Distance 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08691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072649" y="3082027"/>
            <a:ext cx="2036783" cy="2160240"/>
          </a:xfrm>
        </p:spPr>
        <p:txBody>
          <a:bodyPr>
            <a:normAutofit/>
          </a:bodyPr>
          <a:lstStyle/>
          <a:p>
            <a:pPr algn="ctr"/>
            <a:r>
              <a:rPr lang="en-US" sz="1600" dirty="0" smtClean="0"/>
              <a:t>Force A </a:t>
            </a:r>
          </a:p>
          <a:p>
            <a:pPr algn="ctr"/>
            <a:r>
              <a:rPr lang="en-US" sz="1600" dirty="0" smtClean="0"/>
              <a:t>-A smaller force  is needed if applied nearer to hinge </a:t>
            </a:r>
            <a:endParaRPr lang="en-SG" sz="16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175351" cy="1793167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mall recap</a:t>
            </a:r>
            <a:endParaRPr lang="en-SG" dirty="0">
              <a:solidFill>
                <a:srgbClr val="FF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347085" y="2060848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>
            <a:off x="1599113" y="2060848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147285" y="206084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315637" y="206084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08553" y="27123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Pivot</a:t>
            </a:r>
            <a:endParaRPr lang="en-SG" dirty="0"/>
          </a:p>
        </p:txBody>
      </p:sp>
      <p:sp>
        <p:nvSpPr>
          <p:cNvPr id="15" name="TextBox 14"/>
          <p:cNvSpPr txBox="1"/>
          <p:nvPr/>
        </p:nvSpPr>
        <p:spPr>
          <a:xfrm>
            <a:off x="735017" y="143809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Hinge</a:t>
            </a:r>
            <a:endParaRPr lang="en-SG" dirty="0"/>
          </a:p>
        </p:txBody>
      </p:sp>
      <p:cxnSp>
        <p:nvCxnSpPr>
          <p:cNvPr id="17" name="Straight Arrow Connector 16"/>
          <p:cNvCxnSpPr>
            <a:stCxn id="15" idx="2"/>
            <a:endCxn id="4" idx="0"/>
          </p:cNvCxnSpPr>
          <p:nvPr/>
        </p:nvCxnSpPr>
        <p:spPr>
          <a:xfrm>
            <a:off x="1167065" y="1807430"/>
            <a:ext cx="432048" cy="2534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364088" y="3081714"/>
            <a:ext cx="19442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Force B </a:t>
            </a:r>
          </a:p>
          <a:p>
            <a:pPr algn="ctr"/>
            <a:r>
              <a:rPr lang="en-US" sz="1600" dirty="0" smtClean="0"/>
              <a:t>-A larger force  </a:t>
            </a:r>
            <a:r>
              <a:rPr lang="en-US" sz="1600" dirty="0"/>
              <a:t>is needed if applied </a:t>
            </a:r>
            <a:r>
              <a:rPr lang="en-US" sz="1600" dirty="0" smtClean="0"/>
              <a:t>further  </a:t>
            </a:r>
            <a:r>
              <a:rPr lang="en-US" sz="1600" dirty="0"/>
              <a:t>to hinge </a:t>
            </a:r>
            <a:endParaRPr lang="en-SG" sz="1600" dirty="0"/>
          </a:p>
          <a:p>
            <a:pPr algn="ctr"/>
            <a:endParaRPr lang="en-SG" dirty="0"/>
          </a:p>
        </p:txBody>
      </p:sp>
      <p:sp>
        <p:nvSpPr>
          <p:cNvPr id="19" name="TextBox 18"/>
          <p:cNvSpPr txBox="1"/>
          <p:nvPr/>
        </p:nvSpPr>
        <p:spPr>
          <a:xfrm>
            <a:off x="1383089" y="4725144"/>
            <a:ext cx="6573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factors which the door turns depends: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Magnitude (Amount) of force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Distance of the force applied from the pivot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96818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23528" y="2348880"/>
            <a:ext cx="8136904" cy="3474720"/>
          </a:xfrm>
        </p:spPr>
        <p:txBody>
          <a:bodyPr>
            <a:noAutofit/>
          </a:bodyPr>
          <a:lstStyle/>
          <a:p>
            <a:r>
              <a:rPr lang="en-US" sz="5400" dirty="0" smtClean="0"/>
              <a:t>Now, you would learn how to calculate the force that has been exerted!  </a:t>
            </a:r>
            <a:endParaRPr lang="en-SG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62068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 algn="ctr">
              <a:buNone/>
            </a:pPr>
            <a:r>
              <a:rPr lang="en-US" sz="3000" b="1" dirty="0" smtClean="0"/>
              <a:t>Measure </a:t>
            </a:r>
            <a:r>
              <a:rPr lang="en-US" sz="3000" b="1" dirty="0"/>
              <a:t>the turning </a:t>
            </a:r>
            <a:r>
              <a:rPr lang="en-US" sz="3000" b="1" dirty="0" smtClean="0"/>
              <a:t>effect </a:t>
            </a:r>
            <a:endParaRPr lang="en-SG" sz="3000" b="1" dirty="0"/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5832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84076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Moment of a force</a:t>
            </a:r>
            <a:endParaRPr lang="en-SG" dirty="0">
              <a:solidFill>
                <a:srgbClr val="FF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87624" y="1484784"/>
            <a:ext cx="6400800" cy="4464496"/>
          </a:xfrm>
        </p:spPr>
        <p:txBody>
          <a:bodyPr>
            <a:normAutofit/>
          </a:bodyPr>
          <a:lstStyle/>
          <a:p>
            <a:r>
              <a:rPr lang="en-US" dirty="0" smtClean="0"/>
              <a:t>Definition: </a:t>
            </a:r>
          </a:p>
          <a:p>
            <a:pPr marL="45720" indent="0">
              <a:buNone/>
            </a:pPr>
            <a:r>
              <a:rPr lang="en-US" dirty="0" smtClean="0"/>
              <a:t>The moment of a force (torque) is the product of the force and the perpendicular distance from the pivot to the line of action of the force.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Moment of Force= </a:t>
            </a:r>
            <a:r>
              <a:rPr lang="en-US" dirty="0" err="1" smtClean="0"/>
              <a:t>FxD</a:t>
            </a:r>
            <a:r>
              <a:rPr lang="en-US" dirty="0" smtClean="0"/>
              <a:t> where</a:t>
            </a:r>
          </a:p>
          <a:p>
            <a:pPr marL="45720" indent="0">
              <a:buNone/>
            </a:pPr>
            <a:r>
              <a:rPr lang="en-US" dirty="0" smtClean="0"/>
              <a:t>F is the force and</a:t>
            </a:r>
          </a:p>
          <a:p>
            <a:pPr marL="45720" indent="0">
              <a:buNone/>
            </a:pPr>
            <a:r>
              <a:rPr lang="en-US" dirty="0" smtClean="0"/>
              <a:t>D is the perpendicular distance from the pivot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6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57392" cy="3474720"/>
          </a:xfrm>
        </p:spPr>
        <p:txBody>
          <a:bodyPr/>
          <a:lstStyle/>
          <a:p>
            <a:r>
              <a:rPr lang="en-US" dirty="0" smtClean="0"/>
              <a:t>Moment of Force can move </a:t>
            </a:r>
            <a:r>
              <a:rPr lang="en-US" dirty="0" smtClean="0">
                <a:solidFill>
                  <a:srgbClr val="FF0000"/>
                </a:solidFill>
              </a:rPr>
              <a:t>anti-clockwise or clockwise.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SG" dirty="0">
              <a:solidFill>
                <a:srgbClr val="FF0000"/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1347085" y="3043638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>
            <a:stCxn id="4" idx="0"/>
          </p:cNvCxnSpPr>
          <p:nvPr/>
        </p:nvCxnSpPr>
        <p:spPr>
          <a:xfrm>
            <a:off x="1599113" y="3043638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147285" y="304363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315637" y="304363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5017" y="242088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Hinge</a:t>
            </a:r>
            <a:endParaRPr lang="en-SG" dirty="0"/>
          </a:p>
        </p:txBody>
      </p:sp>
      <p:cxnSp>
        <p:nvCxnSpPr>
          <p:cNvPr id="9" name="Straight Arrow Connector 8"/>
          <p:cNvCxnSpPr>
            <a:stCxn id="8" idx="2"/>
            <a:endCxn id="4" idx="0"/>
          </p:cNvCxnSpPr>
          <p:nvPr/>
        </p:nvCxnSpPr>
        <p:spPr>
          <a:xfrm>
            <a:off x="1167065" y="2790220"/>
            <a:ext cx="432048" cy="2534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ubtitle 1"/>
          <p:cNvSpPr txBox="1">
            <a:spLocks/>
          </p:cNvSpPr>
          <p:nvPr/>
        </p:nvSpPr>
        <p:spPr>
          <a:xfrm>
            <a:off x="2137633" y="4051750"/>
            <a:ext cx="2036783" cy="21602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smtClean="0"/>
              <a:t>Force A </a:t>
            </a:r>
          </a:p>
          <a:p>
            <a:pPr algn="ctr"/>
            <a:r>
              <a:rPr lang="en-US" sz="1600" smtClean="0"/>
              <a:t>-A smaller force  is needed if applied nearer to hinge </a:t>
            </a:r>
            <a:endParaRPr lang="en-SG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5343529" y="4051750"/>
            <a:ext cx="194421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Force B </a:t>
            </a:r>
          </a:p>
          <a:p>
            <a:pPr algn="ctr"/>
            <a:r>
              <a:rPr lang="en-US" sz="1600" dirty="0" smtClean="0"/>
              <a:t>-A larger force  </a:t>
            </a:r>
            <a:r>
              <a:rPr lang="en-US" sz="1600" dirty="0"/>
              <a:t>is needed if applied </a:t>
            </a:r>
            <a:r>
              <a:rPr lang="en-US" sz="1600" dirty="0" smtClean="0"/>
              <a:t>further  </a:t>
            </a:r>
            <a:r>
              <a:rPr lang="en-US" sz="1600" dirty="0"/>
              <a:t>to hinge </a:t>
            </a:r>
            <a:endParaRPr lang="en-SG" sz="1600" dirty="0"/>
          </a:p>
          <a:p>
            <a:pPr algn="ctr"/>
            <a:endParaRPr lang="en-SG" dirty="0"/>
          </a:p>
        </p:txBody>
      </p:sp>
      <p:sp>
        <p:nvSpPr>
          <p:cNvPr id="26" name="Circular Arrow 25"/>
          <p:cNvSpPr/>
          <p:nvPr/>
        </p:nvSpPr>
        <p:spPr>
          <a:xfrm rot="6172360">
            <a:off x="6886702" y="3058091"/>
            <a:ext cx="1584176" cy="143214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  <p:sp>
        <p:nvSpPr>
          <p:cNvPr id="30" name="Circular Arrow 29"/>
          <p:cNvSpPr/>
          <p:nvPr/>
        </p:nvSpPr>
        <p:spPr>
          <a:xfrm rot="15418124">
            <a:off x="83119" y="1624154"/>
            <a:ext cx="1618640" cy="159346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1347085" y="2060848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>
            <a:stCxn id="4" idx="0"/>
          </p:cNvCxnSpPr>
          <p:nvPr/>
        </p:nvCxnSpPr>
        <p:spPr>
          <a:xfrm>
            <a:off x="1599113" y="2060848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147285" y="206084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315637" y="2060848"/>
            <a:ext cx="0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7584" y="2712382"/>
            <a:ext cx="154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 Z= 5N</a:t>
            </a:r>
            <a:endParaRPr lang="en-SG" dirty="0"/>
          </a:p>
        </p:txBody>
      </p:sp>
      <p:sp>
        <p:nvSpPr>
          <p:cNvPr id="9" name="TextBox 8"/>
          <p:cNvSpPr txBox="1"/>
          <p:nvPr/>
        </p:nvSpPr>
        <p:spPr>
          <a:xfrm>
            <a:off x="2699792" y="328498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A</a:t>
            </a:r>
          </a:p>
          <a:p>
            <a:endParaRPr lang="en-SG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3284984"/>
            <a:ext cx="1239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B</a:t>
            </a:r>
            <a:endParaRPr lang="en-SG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547663" y="1268760"/>
            <a:ext cx="15481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547663" y="1268760"/>
            <a:ext cx="151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C- 10cm</a:t>
            </a:r>
            <a:endParaRPr lang="en-SG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75567" y="1268760"/>
            <a:ext cx="326864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79912" y="133147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D- 30cm </a:t>
            </a:r>
            <a:endParaRPr lang="en-SG" dirty="0"/>
          </a:p>
        </p:txBody>
      </p:sp>
      <p:sp>
        <p:nvSpPr>
          <p:cNvPr id="17" name="TextBox 16"/>
          <p:cNvSpPr txBox="1"/>
          <p:nvPr/>
        </p:nvSpPr>
        <p:spPr>
          <a:xfrm>
            <a:off x="1115260" y="4257747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Find the moment of force applied at A and B.                                        </a:t>
            </a:r>
            <a:endParaRPr lang="en-SG" dirty="0"/>
          </a:p>
        </p:txBody>
      </p:sp>
      <p:cxnSp>
        <p:nvCxnSpPr>
          <p:cNvPr id="3" name="Straight Connector 2"/>
          <p:cNvCxnSpPr>
            <a:endCxn id="4" idx="0"/>
          </p:cNvCxnSpPr>
          <p:nvPr/>
        </p:nvCxnSpPr>
        <p:spPr>
          <a:xfrm>
            <a:off x="1599113" y="548680"/>
            <a:ext cx="0" cy="15121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>
            <a:off x="1600391" y="1844824"/>
            <a:ext cx="451329" cy="21602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1691680" y="692696"/>
            <a:ext cx="612067" cy="1260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95736" y="404664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Perpendicular to pivot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04524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321297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dirty="0"/>
              <a:t>Perpendicular distance of C = 10cm= 0.1m</a:t>
            </a:r>
          </a:p>
          <a:p>
            <a:pPr marL="45720" indent="0">
              <a:buNone/>
            </a:pPr>
            <a:r>
              <a:rPr lang="en-US" dirty="0"/>
              <a:t>Moment of Weight Z  about the </a:t>
            </a:r>
            <a:r>
              <a:rPr lang="en-US" dirty="0" smtClean="0"/>
              <a:t>pivot(A)</a:t>
            </a:r>
          </a:p>
          <a:p>
            <a:pPr marL="45720" indent="0">
              <a:buNone/>
            </a:pPr>
            <a:r>
              <a:rPr lang="en-US" dirty="0" smtClean="0"/>
              <a:t>= Z x C</a:t>
            </a:r>
          </a:p>
          <a:p>
            <a:pPr marL="45720" indent="0">
              <a:buNone/>
            </a:pPr>
            <a:r>
              <a:rPr lang="en-US" dirty="0" smtClean="0"/>
              <a:t>= 5N (Weight) x C (Distance)</a:t>
            </a:r>
          </a:p>
          <a:p>
            <a:pPr marL="45720" indent="0">
              <a:buNone/>
            </a:pPr>
            <a:r>
              <a:rPr lang="en-US" dirty="0" smtClean="0"/>
              <a:t>=5x0.1</a:t>
            </a:r>
          </a:p>
          <a:p>
            <a:pPr marL="45720" indent="0">
              <a:buNone/>
            </a:pPr>
            <a:r>
              <a:rPr lang="en-US" dirty="0" smtClean="0"/>
              <a:t>=o.5N m</a:t>
            </a:r>
          </a:p>
          <a:p>
            <a:pPr marL="45720" indent="0">
              <a:buNone/>
            </a:pPr>
            <a:r>
              <a:rPr lang="en-US" dirty="0" smtClean="0"/>
              <a:t>The force needed to lift the weight Z is 0.5N m. </a:t>
            </a:r>
            <a:endParaRPr lang="en-US" dirty="0"/>
          </a:p>
          <a:p>
            <a:endParaRPr lang="en-SG" dirty="0"/>
          </a:p>
        </p:txBody>
      </p:sp>
      <p:sp>
        <p:nvSpPr>
          <p:cNvPr id="4" name="Isosceles Triangle 3"/>
          <p:cNvSpPr/>
          <p:nvPr/>
        </p:nvSpPr>
        <p:spPr>
          <a:xfrm>
            <a:off x="3075278" y="1412776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>
            <a:stCxn id="4" idx="0"/>
          </p:cNvCxnSpPr>
          <p:nvPr/>
        </p:nvCxnSpPr>
        <p:spPr>
          <a:xfrm>
            <a:off x="3327306" y="1412776"/>
            <a:ext cx="154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4860032" y="620688"/>
            <a:ext cx="5083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55777" y="2064310"/>
            <a:ext cx="154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 Z= 5N</a:t>
            </a:r>
            <a:endParaRPr lang="en-SG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27306" y="1196752"/>
            <a:ext cx="154817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5856" y="620688"/>
            <a:ext cx="1512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C- 10cm</a:t>
            </a:r>
            <a:endParaRPr lang="en-SG" dirty="0"/>
          </a:p>
        </p:txBody>
      </p:sp>
      <p:sp>
        <p:nvSpPr>
          <p:cNvPr id="11" name="TextBox 10"/>
          <p:cNvSpPr txBox="1"/>
          <p:nvPr/>
        </p:nvSpPr>
        <p:spPr>
          <a:xfrm>
            <a:off x="4211960" y="2513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</a:t>
            </a:r>
            <a:endParaRPr lang="en-SG" dirty="0"/>
          </a:p>
        </p:txBody>
      </p:sp>
      <p:sp>
        <p:nvSpPr>
          <p:cNvPr id="2" name="TextBox 1"/>
          <p:cNvSpPr txBox="1"/>
          <p:nvPr/>
        </p:nvSpPr>
        <p:spPr>
          <a:xfrm>
            <a:off x="107504" y="433255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Similarly,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5034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3212976"/>
            <a:ext cx="6400800" cy="3474720"/>
          </a:xfrm>
        </p:spPr>
        <p:txBody>
          <a:bodyPr/>
          <a:lstStyle/>
          <a:p>
            <a:pPr marL="45720" indent="0">
              <a:buNone/>
            </a:pPr>
            <a:r>
              <a:rPr lang="en-US" dirty="0"/>
              <a:t>Perpendicular distance of </a:t>
            </a:r>
            <a:r>
              <a:rPr lang="en-US" dirty="0" smtClean="0"/>
              <a:t>C+D </a:t>
            </a:r>
            <a:r>
              <a:rPr lang="en-US" dirty="0"/>
              <a:t>= </a:t>
            </a:r>
            <a:r>
              <a:rPr lang="en-US" dirty="0" smtClean="0"/>
              <a:t>40cm</a:t>
            </a:r>
            <a:r>
              <a:rPr lang="en-US" dirty="0"/>
              <a:t>= </a:t>
            </a:r>
            <a:r>
              <a:rPr lang="en-US" dirty="0" smtClean="0"/>
              <a:t>0.4m</a:t>
            </a:r>
            <a:endParaRPr lang="en-US" dirty="0"/>
          </a:p>
          <a:p>
            <a:pPr marL="45720" indent="0">
              <a:buNone/>
            </a:pPr>
            <a:r>
              <a:rPr lang="en-US" dirty="0"/>
              <a:t>Moment of Weight Z  about the </a:t>
            </a:r>
            <a:r>
              <a:rPr lang="en-US" dirty="0" smtClean="0"/>
              <a:t>pivot(A)</a:t>
            </a:r>
          </a:p>
          <a:p>
            <a:pPr marL="45720" indent="0">
              <a:buNone/>
            </a:pPr>
            <a:r>
              <a:rPr lang="en-US" dirty="0" smtClean="0"/>
              <a:t>= Z x C</a:t>
            </a:r>
          </a:p>
          <a:p>
            <a:pPr marL="45720" indent="0">
              <a:buNone/>
            </a:pPr>
            <a:r>
              <a:rPr lang="en-US" dirty="0" smtClean="0"/>
              <a:t>= 5N (Weight) x C+D (Distance)</a:t>
            </a:r>
          </a:p>
          <a:p>
            <a:pPr marL="45720" indent="0">
              <a:buNone/>
            </a:pPr>
            <a:r>
              <a:rPr lang="en-US" dirty="0" smtClean="0"/>
              <a:t>=5x0.4</a:t>
            </a:r>
          </a:p>
          <a:p>
            <a:pPr marL="45720" indent="0">
              <a:buNone/>
            </a:pPr>
            <a:r>
              <a:rPr lang="en-US" dirty="0" smtClean="0"/>
              <a:t>=2.0N m</a:t>
            </a:r>
          </a:p>
          <a:p>
            <a:pPr marL="45720" indent="0">
              <a:buNone/>
            </a:pPr>
            <a:r>
              <a:rPr lang="en-US" dirty="0" smtClean="0"/>
              <a:t>The force needed to lift the weight Z is 2.0N m. </a:t>
            </a:r>
            <a:endParaRPr lang="en-US" dirty="0"/>
          </a:p>
          <a:p>
            <a:endParaRPr lang="en-SG" dirty="0"/>
          </a:p>
        </p:txBody>
      </p:sp>
      <p:sp>
        <p:nvSpPr>
          <p:cNvPr id="4" name="Isosceles Triangle 3"/>
          <p:cNvSpPr/>
          <p:nvPr/>
        </p:nvSpPr>
        <p:spPr>
          <a:xfrm>
            <a:off x="3075278" y="1412776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>
            <a:stCxn id="4" idx="0"/>
          </p:cNvCxnSpPr>
          <p:nvPr/>
        </p:nvCxnSpPr>
        <p:spPr>
          <a:xfrm>
            <a:off x="3327306" y="1412776"/>
            <a:ext cx="4418129" cy="29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7740352" y="650187"/>
            <a:ext cx="5083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55777" y="2064310"/>
            <a:ext cx="1545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Weight Z= 5N</a:t>
            </a:r>
            <a:endParaRPr lang="en-SG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327306" y="1196752"/>
            <a:ext cx="441304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75856" y="62068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C+D- 10cm+30cm=40cm</a:t>
            </a:r>
            <a:endParaRPr lang="en-SG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2513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 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7803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476672"/>
            <a:ext cx="6512511" cy="1143000"/>
          </a:xfrm>
        </p:spPr>
        <p:txBody>
          <a:bodyPr/>
          <a:lstStyle/>
          <a:p>
            <a:pPr algn="ctr"/>
            <a:r>
              <a:rPr lang="en-US" dirty="0"/>
              <a:t>E</a:t>
            </a:r>
            <a:r>
              <a:rPr lang="en-US" dirty="0" smtClean="0"/>
              <a:t>quilibrium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15616" y="1700808"/>
            <a:ext cx="6400800" cy="3474720"/>
          </a:xfrm>
        </p:spPr>
        <p:txBody>
          <a:bodyPr/>
          <a:lstStyle/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SG" dirty="0"/>
          </a:p>
        </p:txBody>
      </p:sp>
      <p:sp>
        <p:nvSpPr>
          <p:cNvPr id="4" name="Isosceles Triangle 3"/>
          <p:cNvSpPr/>
          <p:nvPr/>
        </p:nvSpPr>
        <p:spPr>
          <a:xfrm>
            <a:off x="4355976" y="3645024"/>
            <a:ext cx="504056" cy="576064"/>
          </a:xfrm>
          <a:prstGeom prst="triangle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5" name="Straight Connector 4"/>
          <p:cNvCxnSpPr/>
          <p:nvPr/>
        </p:nvCxnSpPr>
        <p:spPr>
          <a:xfrm>
            <a:off x="1873953" y="3645024"/>
            <a:ext cx="54366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be 5"/>
          <p:cNvSpPr/>
          <p:nvPr/>
        </p:nvSpPr>
        <p:spPr>
          <a:xfrm>
            <a:off x="1907704" y="3140968"/>
            <a:ext cx="936104" cy="50405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7" name="5-Point Star 6"/>
          <p:cNvSpPr/>
          <p:nvPr/>
        </p:nvSpPr>
        <p:spPr>
          <a:xfrm>
            <a:off x="6588224" y="3140968"/>
            <a:ext cx="936104" cy="50405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71800" y="3501008"/>
            <a:ext cx="183620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88396" y="3501008"/>
            <a:ext cx="204384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563888" y="299695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SG" dirty="0"/>
          </a:p>
        </p:txBody>
      </p:sp>
      <p:sp>
        <p:nvSpPr>
          <p:cNvPr id="16" name="TextBox 15"/>
          <p:cNvSpPr txBox="1"/>
          <p:nvPr/>
        </p:nvSpPr>
        <p:spPr>
          <a:xfrm>
            <a:off x="5580112" y="30236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en-SG" dirty="0"/>
          </a:p>
        </p:txBody>
      </p:sp>
      <p:sp>
        <p:nvSpPr>
          <p:cNvPr id="17" name="TextBox 16"/>
          <p:cNvSpPr txBox="1"/>
          <p:nvPr/>
        </p:nvSpPr>
        <p:spPr>
          <a:xfrm>
            <a:off x="1763688" y="5302949"/>
            <a:ext cx="60104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How did the objects balance?</a:t>
            </a:r>
          </a:p>
          <a:p>
            <a:pPr algn="ctr"/>
            <a:r>
              <a:rPr lang="en-US" dirty="0" smtClean="0"/>
              <a:t>The force acting on the two objects would be the same, right? </a:t>
            </a:r>
          </a:p>
          <a:p>
            <a:endParaRPr lang="en-SG" dirty="0"/>
          </a:p>
        </p:txBody>
      </p:sp>
      <p:sp>
        <p:nvSpPr>
          <p:cNvPr id="18" name="TextBox 17"/>
          <p:cNvSpPr txBox="1"/>
          <p:nvPr/>
        </p:nvSpPr>
        <p:spPr>
          <a:xfrm>
            <a:off x="2015716" y="3933056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Mg</a:t>
            </a:r>
            <a:endParaRPr lang="en-SG" dirty="0"/>
          </a:p>
        </p:txBody>
      </p:sp>
      <p:sp>
        <p:nvSpPr>
          <p:cNvPr id="19" name="TextBox 18"/>
          <p:cNvSpPr txBox="1"/>
          <p:nvPr/>
        </p:nvSpPr>
        <p:spPr>
          <a:xfrm>
            <a:off x="6948264" y="3851756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g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22274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ool theme">
      <a:majorFont>
        <a:latin typeface="Throw My Hands Up in the Air"/>
        <a:ea typeface=""/>
        <a:cs typeface=""/>
      </a:majorFont>
      <a:minorFont>
        <a:latin typeface="Myriad Pro"/>
        <a:ea typeface=""/>
        <a:cs typeface="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241</TotalTime>
  <Words>660</Words>
  <Application>Microsoft Office PowerPoint</Application>
  <PresentationFormat>On-screen Show (4:3)</PresentationFormat>
  <Paragraphs>180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Slipstream</vt:lpstr>
      <vt:lpstr>Turning Effect of Force</vt:lpstr>
      <vt:lpstr>Small recap</vt:lpstr>
      <vt:lpstr>PowerPoint Presentation</vt:lpstr>
      <vt:lpstr>Moment of a force</vt:lpstr>
      <vt:lpstr>PowerPoint Presentation</vt:lpstr>
      <vt:lpstr>PowerPoint Presentation</vt:lpstr>
      <vt:lpstr>PowerPoint Presentation</vt:lpstr>
      <vt:lpstr>PowerPoint Presentation</vt:lpstr>
      <vt:lpstr>Equilibrium</vt:lpstr>
      <vt:lpstr>PowerPoint Presentation</vt:lpstr>
      <vt:lpstr>Principle of Moments</vt:lpstr>
      <vt:lpstr>Principle of Moments</vt:lpstr>
      <vt:lpstr>PowerPoint Presentation</vt:lpstr>
      <vt:lpstr>PowerPoint Presentation</vt:lpstr>
      <vt:lpstr>Principle of Moments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effect of force</dc:title>
  <dc:creator>shieyuhao</dc:creator>
  <cp:lastModifiedBy>shieyuhao</cp:lastModifiedBy>
  <cp:revision>52</cp:revision>
  <dcterms:created xsi:type="dcterms:W3CDTF">2011-04-17T10:04:27Z</dcterms:created>
  <dcterms:modified xsi:type="dcterms:W3CDTF">2011-06-11T08:13:30Z</dcterms:modified>
</cp:coreProperties>
</file>