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8"/>
  </p:notesMasterIdLst>
  <p:sldIdLst>
    <p:sldId id="256" r:id="rId2"/>
    <p:sldId id="257" r:id="rId3"/>
    <p:sldId id="261" r:id="rId4"/>
    <p:sldId id="258" r:id="rId5"/>
    <p:sldId id="264" r:id="rId6"/>
    <p:sldId id="259" r:id="rId7"/>
    <p:sldId id="263" r:id="rId8"/>
    <p:sldId id="260" r:id="rId9"/>
    <p:sldId id="265" r:id="rId10"/>
    <p:sldId id="266" r:id="rId11"/>
    <p:sldId id="267" r:id="rId12"/>
    <p:sldId id="268" r:id="rId13"/>
    <p:sldId id="269" r:id="rId14"/>
    <p:sldId id="271" r:id="rId15"/>
    <p:sldId id="270" r:id="rId16"/>
    <p:sldId id="272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SG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7BEE3B-E272-4232-8021-B9EE09779C5D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SG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S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0E89231-3DAB-4CF7-B881-BF5CBDE0CD28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0831338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SG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0E89231-3DAB-4CF7-B881-BF5CBDE0CD28}" type="slidenum">
              <a:rPr lang="en-SG" smtClean="0"/>
              <a:t>3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8214431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D373573-D173-42ED-AA22-930EC69B2D86}" type="datetimeFigureOut">
              <a:rPr lang="en-SG" smtClean="0"/>
              <a:t>11/6/2011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FF955E2-5F13-4FAA-95E6-61A4BC89FA97}" type="slidenum">
              <a:rPr lang="en-SG" smtClean="0"/>
              <a:t>‹#›</a:t>
            </a:fld>
            <a:endParaRPr lang="en-SG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80120" y="2852936"/>
            <a:ext cx="8820472" cy="1584176"/>
          </a:xfrm>
        </p:spPr>
        <p:txBody>
          <a:bodyPr>
            <a:prstTxWarp prst="textCircle">
              <a:avLst/>
            </a:prstTxWarp>
          </a:bodyPr>
          <a:lstStyle/>
          <a:p>
            <a:r>
              <a:rPr lang="en-US" dirty="0" smtClean="0">
                <a:solidFill>
                  <a:srgbClr val="FF0000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Turning Effect of Force</a:t>
            </a:r>
            <a:endParaRPr lang="en-SG" dirty="0">
              <a:solidFill>
                <a:srgbClr val="FF0000"/>
              </a:solidFill>
              <a:effectLst>
                <a:glow rad="228600">
                  <a:schemeClr val="accent3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6012160" y="5013176"/>
            <a:ext cx="280831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Shie Yu Hao (22)</a:t>
            </a:r>
          </a:p>
          <a:p>
            <a:r>
              <a:rPr lang="en-US" dirty="0" smtClean="0"/>
              <a:t>Per Sheng Xiang (19)</a:t>
            </a:r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39589515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>
            <a:off x="4016343" y="1828328"/>
            <a:ext cx="504056" cy="576064"/>
          </a:xfrm>
          <a:prstGeom prst="triangl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5" name="Straight Connector 4"/>
          <p:cNvCxnSpPr/>
          <p:nvPr/>
        </p:nvCxnSpPr>
        <p:spPr>
          <a:xfrm>
            <a:off x="1534320" y="1828328"/>
            <a:ext cx="543660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Cube 5"/>
          <p:cNvSpPr/>
          <p:nvPr/>
        </p:nvSpPr>
        <p:spPr>
          <a:xfrm>
            <a:off x="1568071" y="1324272"/>
            <a:ext cx="936104" cy="504056"/>
          </a:xfrm>
          <a:prstGeom prst="cub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7" name="5-Point Star 6"/>
          <p:cNvSpPr/>
          <p:nvPr/>
        </p:nvSpPr>
        <p:spPr>
          <a:xfrm>
            <a:off x="6248591" y="1324272"/>
            <a:ext cx="936104" cy="504056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2432167" y="1684312"/>
            <a:ext cx="1836204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4348763" y="1684312"/>
            <a:ext cx="2043844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008231" y="1139606"/>
            <a:ext cx="7920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</a:t>
            </a:r>
            <a:endParaRPr lang="en-SG" dirty="0"/>
          </a:p>
        </p:txBody>
      </p:sp>
      <p:sp>
        <p:nvSpPr>
          <p:cNvPr id="11" name="TextBox 10"/>
          <p:cNvSpPr txBox="1"/>
          <p:nvPr/>
        </p:nvSpPr>
        <p:spPr>
          <a:xfrm>
            <a:off x="4947789" y="1105976"/>
            <a:ext cx="7920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</a:t>
            </a:r>
            <a:endParaRPr lang="en-SG" dirty="0"/>
          </a:p>
        </p:txBody>
      </p:sp>
      <p:sp>
        <p:nvSpPr>
          <p:cNvPr id="12" name="TextBox 11"/>
          <p:cNvSpPr txBox="1"/>
          <p:nvPr/>
        </p:nvSpPr>
        <p:spPr>
          <a:xfrm>
            <a:off x="323528" y="476672"/>
            <a:ext cx="784887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Remember, </a:t>
            </a:r>
            <a:r>
              <a:rPr lang="en-US" dirty="0"/>
              <a:t>Moment of Force can move </a:t>
            </a:r>
            <a:r>
              <a:rPr lang="en-US" dirty="0">
                <a:solidFill>
                  <a:srgbClr val="FF0000"/>
                </a:solidFill>
              </a:rPr>
              <a:t>anti-clockwise or clockwise</a:t>
            </a:r>
            <a:r>
              <a:rPr lang="en-US" dirty="0" smtClean="0">
                <a:solidFill>
                  <a:srgbClr val="FF0000"/>
                </a:solidFill>
              </a:rPr>
              <a:t>. </a:t>
            </a:r>
          </a:p>
          <a:p>
            <a:r>
              <a:rPr lang="en-US" dirty="0">
                <a:solidFill>
                  <a:srgbClr val="FF0000"/>
                </a:solidFill>
              </a:rPr>
              <a:t>So,  </a:t>
            </a:r>
            <a:r>
              <a:rPr lang="en-US" dirty="0"/>
              <a:t> </a:t>
            </a:r>
            <a:endParaRPr lang="en-SG" dirty="0"/>
          </a:p>
          <a:p>
            <a:endParaRPr lang="en-US" dirty="0" smtClean="0">
              <a:solidFill>
                <a:srgbClr val="FF0000"/>
              </a:solidFill>
            </a:endParaRPr>
          </a:p>
          <a:p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604075" y="2087194"/>
            <a:ext cx="1800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Mg</a:t>
            </a:r>
            <a:endParaRPr lang="en-SG" dirty="0"/>
          </a:p>
        </p:txBody>
      </p:sp>
      <p:sp>
        <p:nvSpPr>
          <p:cNvPr id="14" name="TextBox 13"/>
          <p:cNvSpPr txBox="1"/>
          <p:nvPr/>
        </p:nvSpPr>
        <p:spPr>
          <a:xfrm>
            <a:off x="6556878" y="2219726"/>
            <a:ext cx="1800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</a:t>
            </a:r>
            <a:r>
              <a:rPr lang="en-US" dirty="0" smtClean="0"/>
              <a:t>g</a:t>
            </a:r>
            <a:endParaRPr lang="en-SG" dirty="0"/>
          </a:p>
        </p:txBody>
      </p:sp>
      <p:sp>
        <p:nvSpPr>
          <p:cNvPr id="17" name="Curved Right Arrow 16"/>
          <p:cNvSpPr/>
          <p:nvPr/>
        </p:nvSpPr>
        <p:spPr>
          <a:xfrm>
            <a:off x="508206" y="1475308"/>
            <a:ext cx="864096" cy="1223771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>
              <a:solidFill>
                <a:schemeClr val="tx1"/>
              </a:solidFill>
            </a:endParaRPr>
          </a:p>
        </p:txBody>
      </p:sp>
      <p:sp>
        <p:nvSpPr>
          <p:cNvPr id="18" name="Curved Left Arrow 17"/>
          <p:cNvSpPr/>
          <p:nvPr/>
        </p:nvSpPr>
        <p:spPr>
          <a:xfrm>
            <a:off x="7460055" y="1595262"/>
            <a:ext cx="788020" cy="1042196"/>
          </a:xfrm>
          <a:prstGeom prst="curved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>
              <a:solidFill>
                <a:schemeClr val="tx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1907704" y="3493457"/>
            <a:ext cx="5166574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Anti-clockwise moment= Mg x d </a:t>
            </a:r>
          </a:p>
          <a:p>
            <a:r>
              <a:rPr lang="en-US" dirty="0">
                <a:solidFill>
                  <a:srgbClr val="FF0000"/>
                </a:solidFill>
              </a:rPr>
              <a:t>Clockwise moment= Sg x </a:t>
            </a:r>
            <a:r>
              <a:rPr lang="en-US" dirty="0" smtClean="0">
                <a:solidFill>
                  <a:srgbClr val="FF0000"/>
                </a:solidFill>
              </a:rPr>
              <a:t>d</a:t>
            </a:r>
          </a:p>
          <a:p>
            <a:endParaRPr lang="en-US" dirty="0">
              <a:solidFill>
                <a:srgbClr val="FF0000"/>
              </a:solidFill>
            </a:endParaRPr>
          </a:p>
          <a:p>
            <a:pPr algn="ctr"/>
            <a:r>
              <a:rPr lang="en-US" dirty="0" smtClean="0">
                <a:solidFill>
                  <a:srgbClr val="FF0000"/>
                </a:solidFill>
              </a:rPr>
              <a:t>Since they are equal: </a:t>
            </a:r>
          </a:p>
          <a:p>
            <a:pPr algn="ctr"/>
            <a:endParaRPr lang="en-US" dirty="0">
              <a:solidFill>
                <a:srgbClr val="FF0000"/>
              </a:solidFill>
            </a:endParaRPr>
          </a:p>
          <a:p>
            <a:pPr algn="ctr"/>
            <a:r>
              <a:rPr lang="en-US" dirty="0" smtClean="0">
                <a:solidFill>
                  <a:srgbClr val="FF0000"/>
                </a:solidFill>
              </a:rPr>
              <a:t>Mg x d= Sg x d </a:t>
            </a:r>
            <a:endParaRPr lang="en-SG" dirty="0" smtClean="0"/>
          </a:p>
          <a:p>
            <a:pPr algn="ctr"/>
            <a:r>
              <a:rPr lang="en-US" dirty="0" smtClean="0">
                <a:solidFill>
                  <a:srgbClr val="FF0000"/>
                </a:solidFill>
              </a:rPr>
              <a:t>          M= S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1707429" y="2713762"/>
            <a:ext cx="53668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Mg= Mass x gravitational force </a:t>
            </a:r>
          </a:p>
          <a:p>
            <a:r>
              <a:rPr lang="en-US" dirty="0" smtClean="0"/>
              <a:t>Sg= Total standard masses x gravitational force </a:t>
            </a:r>
            <a:endParaRPr lang="en-SG" dirty="0"/>
          </a:p>
        </p:txBody>
      </p:sp>
      <p:sp>
        <p:nvSpPr>
          <p:cNvPr id="21" name="TextBox 20"/>
          <p:cNvSpPr txBox="1"/>
          <p:nvPr/>
        </p:nvSpPr>
        <p:spPr>
          <a:xfrm>
            <a:off x="1707429" y="5661248"/>
            <a:ext cx="57495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In simpler words, </a:t>
            </a:r>
            <a:r>
              <a:rPr lang="en-SG" dirty="0" smtClean="0"/>
              <a:t> </a:t>
            </a:r>
          </a:p>
          <a:p>
            <a:r>
              <a:rPr lang="en-US" dirty="0" smtClean="0"/>
              <a:t>The above equation derived us why the beam is balanced. </a:t>
            </a:r>
          </a:p>
        </p:txBody>
      </p:sp>
    </p:spTree>
    <p:extLst>
      <p:ext uri="{BB962C8B-B14F-4D97-AF65-F5344CB8AC3E}">
        <p14:creationId xmlns:p14="http://schemas.microsoft.com/office/powerpoint/2010/main" val="3411085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3648" y="188640"/>
            <a:ext cx="6512511" cy="1143000"/>
          </a:xfrm>
        </p:spPr>
        <p:txBody>
          <a:bodyPr/>
          <a:lstStyle/>
          <a:p>
            <a:pPr algn="ctr"/>
            <a:r>
              <a:rPr lang="en-US" dirty="0"/>
              <a:t>Principle of Moments</a:t>
            </a:r>
            <a:endParaRPr lang="en-S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971600" y="1484784"/>
            <a:ext cx="7344816" cy="3474720"/>
          </a:xfrm>
        </p:spPr>
        <p:txBody>
          <a:bodyPr>
            <a:normAutofit/>
          </a:bodyPr>
          <a:lstStyle/>
          <a:p>
            <a:r>
              <a:rPr lang="en-US" dirty="0" smtClean="0"/>
              <a:t>What happens if the distance of your 2 objects are different away from the pivot?  </a:t>
            </a:r>
          </a:p>
          <a:p>
            <a:r>
              <a:rPr lang="en-US" dirty="0" smtClean="0"/>
              <a:t>Can we still calculate the force exerted?</a:t>
            </a:r>
          </a:p>
          <a:p>
            <a:endParaRPr lang="en-US" dirty="0"/>
          </a:p>
          <a:p>
            <a:r>
              <a:rPr lang="en-US" sz="4000" dirty="0" smtClean="0"/>
              <a:t>OF COURSE! WE WOULD USE PRINCIPLE OF MOMENTS!</a:t>
            </a:r>
            <a:endParaRPr lang="en-SG" sz="4000" dirty="0"/>
          </a:p>
        </p:txBody>
      </p:sp>
    </p:spTree>
    <p:extLst>
      <p:ext uri="{BB962C8B-B14F-4D97-AF65-F5344CB8AC3E}">
        <p14:creationId xmlns:p14="http://schemas.microsoft.com/office/powerpoint/2010/main" val="23585320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71600" y="332656"/>
            <a:ext cx="6512511" cy="1143000"/>
          </a:xfrm>
        </p:spPr>
        <p:txBody>
          <a:bodyPr/>
          <a:lstStyle/>
          <a:p>
            <a:pPr algn="ctr"/>
            <a:r>
              <a:rPr lang="en-US" dirty="0"/>
              <a:t>Principle of Moments</a:t>
            </a:r>
            <a:endParaRPr lang="en-S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043608" y="1700808"/>
            <a:ext cx="6400800" cy="3474720"/>
          </a:xfrm>
        </p:spPr>
        <p:txBody>
          <a:bodyPr/>
          <a:lstStyle/>
          <a:p>
            <a:r>
              <a:rPr lang="en-US" dirty="0" smtClean="0"/>
              <a:t>From the above equation:</a:t>
            </a:r>
          </a:p>
          <a:p>
            <a:pPr marL="45720" indent="0">
              <a:buNone/>
            </a:pPr>
            <a:r>
              <a:rPr lang="en-US" dirty="0" smtClean="0">
                <a:solidFill>
                  <a:srgbClr val="FF0000"/>
                </a:solidFill>
              </a:rPr>
              <a:t>Mg x d= Sg x d</a:t>
            </a:r>
          </a:p>
          <a:p>
            <a:pPr marL="45720" indent="0">
              <a:buNone/>
            </a:pPr>
            <a:r>
              <a:rPr lang="en-US" dirty="0" smtClean="0"/>
              <a:t>We know that the clockwise moment of force is the </a:t>
            </a:r>
            <a:r>
              <a:rPr lang="en-US" dirty="0" smtClean="0">
                <a:solidFill>
                  <a:srgbClr val="FF0000"/>
                </a:solidFill>
              </a:rPr>
              <a:t>same</a:t>
            </a:r>
            <a:r>
              <a:rPr lang="en-US" dirty="0" smtClean="0"/>
              <a:t> as the anti-clockwise moment of force  in an equilibrium </a:t>
            </a:r>
          </a:p>
          <a:p>
            <a:pPr marL="45720" indent="0">
              <a:buNone/>
            </a:pPr>
            <a:endParaRPr lang="en-US" dirty="0"/>
          </a:p>
          <a:p>
            <a:pPr marL="45720" indent="0">
              <a:buNone/>
            </a:pPr>
            <a:r>
              <a:rPr lang="en-US" dirty="0" smtClean="0"/>
              <a:t>Let’s do an experiment to prove it!</a:t>
            </a:r>
          </a:p>
          <a:p>
            <a:pPr marL="45720" indent="0">
              <a:buNone/>
            </a:pPr>
            <a:endParaRPr lang="en-US" dirty="0" smtClean="0"/>
          </a:p>
          <a:p>
            <a:pPr marL="45720" indent="0">
              <a:buNone/>
            </a:pPr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22409447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>
            <a:off x="4201021" y="2435803"/>
            <a:ext cx="504056" cy="576064"/>
          </a:xfrm>
          <a:prstGeom prst="triangl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5" name="Cube 4"/>
          <p:cNvSpPr/>
          <p:nvPr/>
        </p:nvSpPr>
        <p:spPr>
          <a:xfrm>
            <a:off x="1752749" y="1931747"/>
            <a:ext cx="936104" cy="504056"/>
          </a:xfrm>
          <a:prstGeom prst="cub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2616845" y="2291787"/>
            <a:ext cx="1836204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>
            <a:off x="1734747" y="2435803"/>
            <a:ext cx="543660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5-Point Star 11"/>
          <p:cNvSpPr/>
          <p:nvPr/>
        </p:nvSpPr>
        <p:spPr>
          <a:xfrm>
            <a:off x="5292080" y="1931747"/>
            <a:ext cx="936104" cy="504056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17" name="Straight Arrow Connector 16"/>
          <p:cNvCxnSpPr/>
          <p:nvPr/>
        </p:nvCxnSpPr>
        <p:spPr>
          <a:xfrm>
            <a:off x="4453049" y="2291787"/>
            <a:ext cx="1055055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3347864" y="1931747"/>
            <a:ext cx="9361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d1</a:t>
            </a:r>
            <a:endParaRPr lang="en-SG" dirty="0"/>
          </a:p>
        </p:txBody>
      </p:sp>
      <p:sp>
        <p:nvSpPr>
          <p:cNvPr id="19" name="TextBox 18"/>
          <p:cNvSpPr txBox="1"/>
          <p:nvPr/>
        </p:nvSpPr>
        <p:spPr>
          <a:xfrm>
            <a:off x="4788024" y="1979548"/>
            <a:ext cx="9361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d2</a:t>
            </a:r>
            <a:endParaRPr lang="en-SG" dirty="0"/>
          </a:p>
        </p:txBody>
      </p:sp>
      <p:sp>
        <p:nvSpPr>
          <p:cNvPr id="20" name="TextBox 19"/>
          <p:cNvSpPr txBox="1"/>
          <p:nvPr/>
        </p:nvSpPr>
        <p:spPr>
          <a:xfrm>
            <a:off x="1680740" y="3011867"/>
            <a:ext cx="12350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W1-  0.5N</a:t>
            </a:r>
            <a:endParaRPr lang="en-SG" dirty="0"/>
          </a:p>
        </p:txBody>
      </p:sp>
      <p:sp>
        <p:nvSpPr>
          <p:cNvPr id="21" name="TextBox 20"/>
          <p:cNvSpPr txBox="1"/>
          <p:nvPr/>
        </p:nvSpPr>
        <p:spPr>
          <a:xfrm>
            <a:off x="5508104" y="3045541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W2- 0.4N</a:t>
            </a:r>
            <a:endParaRPr lang="en-SG" dirty="0"/>
          </a:p>
        </p:txBody>
      </p:sp>
      <p:cxnSp>
        <p:nvCxnSpPr>
          <p:cNvPr id="23" name="Straight Arrow Connector 22"/>
          <p:cNvCxnSpPr/>
          <p:nvPr/>
        </p:nvCxnSpPr>
        <p:spPr>
          <a:xfrm>
            <a:off x="2220801" y="2435803"/>
            <a:ext cx="0" cy="57606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>
          <a:xfrm>
            <a:off x="5868144" y="2435803"/>
            <a:ext cx="0" cy="57606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1979710" y="4725144"/>
            <a:ext cx="58326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We would change the distance of d1 and d2 for every experiment we do.  Observe the results later.</a:t>
            </a:r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19323058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Optional </a:t>
            </a:r>
          </a:p>
          <a:p>
            <a:endParaRPr lang="en-US" dirty="0"/>
          </a:p>
          <a:p>
            <a:r>
              <a:rPr lang="en-US" dirty="0" smtClean="0"/>
              <a:t>Ask the class to try out the experiment themselves!</a:t>
            </a:r>
            <a:endParaRPr lang="en-SG" dirty="0"/>
          </a:p>
        </p:txBody>
      </p:sp>
      <p:graphicFrame>
        <p:nvGraphicFramePr>
          <p:cNvPr id="4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58391868"/>
              </p:ext>
            </p:extLst>
          </p:nvPr>
        </p:nvGraphicFramePr>
        <p:xfrm>
          <a:off x="1043608" y="2276872"/>
          <a:ext cx="7200402" cy="39200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00067"/>
                <a:gridCol w="1200067"/>
                <a:gridCol w="1200067"/>
                <a:gridCol w="1200067"/>
                <a:gridCol w="1200067"/>
                <a:gridCol w="1200067"/>
              </a:tblGrid>
              <a:tr h="1908349">
                <a:tc>
                  <a:txBody>
                    <a:bodyPr/>
                    <a:lstStyle/>
                    <a:p>
                      <a:r>
                        <a:rPr lang="en-US" dirty="0" smtClean="0"/>
                        <a:t>W1/N 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d1/cm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Anti-clockwise moment W1 x d1/N cm 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W2/N 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d2/cm</a:t>
                      </a:r>
                      <a:r>
                        <a:rPr lang="en-US" baseline="0" dirty="0" smtClean="0"/>
                        <a:t> 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Clockwise moment</a:t>
                      </a:r>
                      <a:r>
                        <a:rPr lang="en-US" baseline="0" dirty="0" smtClean="0"/>
                        <a:t> W2 x d2/N cm </a:t>
                      </a:r>
                      <a:endParaRPr lang="en-SG" dirty="0"/>
                    </a:p>
                  </a:txBody>
                  <a:tcPr/>
                </a:tc>
              </a:tr>
              <a:tr h="1908349">
                <a:tc>
                  <a:txBody>
                    <a:bodyPr/>
                    <a:lstStyle/>
                    <a:p>
                      <a:r>
                        <a:rPr lang="en-US" dirty="0" smtClean="0"/>
                        <a:t>0.5</a:t>
                      </a:r>
                      <a:r>
                        <a:rPr lang="en-US" baseline="0" dirty="0" smtClean="0"/>
                        <a:t> </a:t>
                      </a:r>
                    </a:p>
                    <a:p>
                      <a:endParaRPr lang="en-US" baseline="0" dirty="0" smtClean="0"/>
                    </a:p>
                    <a:p>
                      <a:r>
                        <a:rPr lang="en-US" baseline="0" dirty="0" smtClean="0"/>
                        <a:t>0.5</a:t>
                      </a:r>
                    </a:p>
                    <a:p>
                      <a:endParaRPr lang="en-US" baseline="0" dirty="0" smtClean="0"/>
                    </a:p>
                    <a:p>
                      <a:r>
                        <a:rPr lang="en-US" baseline="0" dirty="0" smtClean="0"/>
                        <a:t>0.5</a:t>
                      </a:r>
                    </a:p>
                    <a:p>
                      <a:endParaRPr lang="en-US" baseline="0" dirty="0" smtClean="0"/>
                    </a:p>
                    <a:p>
                      <a:r>
                        <a:rPr lang="en-US" baseline="0" dirty="0" smtClean="0"/>
                        <a:t>0.5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 smtClean="0"/>
                    </a:p>
                    <a:p>
                      <a:endParaRPr lang="en-US" dirty="0" smtClean="0"/>
                    </a:p>
                    <a:p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0.4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0.4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0.4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0.4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 smtClean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75184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5616" y="188640"/>
            <a:ext cx="6512511" cy="1143000"/>
          </a:xfrm>
        </p:spPr>
        <p:txBody>
          <a:bodyPr/>
          <a:lstStyle/>
          <a:p>
            <a:pPr algn="ctr"/>
            <a:r>
              <a:rPr lang="en-US" dirty="0"/>
              <a:t>Principle of Moments</a:t>
            </a:r>
            <a:endParaRPr lang="en-SG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3444429140"/>
              </p:ext>
            </p:extLst>
          </p:nvPr>
        </p:nvGraphicFramePr>
        <p:xfrm>
          <a:off x="1116013" y="2060573"/>
          <a:ext cx="7200402" cy="39200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00067"/>
                <a:gridCol w="1200067"/>
                <a:gridCol w="1200067"/>
                <a:gridCol w="1200067"/>
                <a:gridCol w="1200067"/>
                <a:gridCol w="1200067"/>
              </a:tblGrid>
              <a:tr h="1908349">
                <a:tc>
                  <a:txBody>
                    <a:bodyPr/>
                    <a:lstStyle/>
                    <a:p>
                      <a:r>
                        <a:rPr lang="en-US" dirty="0" smtClean="0"/>
                        <a:t>W1/N 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d1/cm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Anti-clockwise moment W1 x d1/N cm 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W2/N 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d2/cm</a:t>
                      </a:r>
                      <a:r>
                        <a:rPr lang="en-US" baseline="0" dirty="0" smtClean="0"/>
                        <a:t> 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Clockwise moment</a:t>
                      </a:r>
                      <a:r>
                        <a:rPr lang="en-US" baseline="0" dirty="0" smtClean="0"/>
                        <a:t> W2 x d2/N cm </a:t>
                      </a:r>
                      <a:endParaRPr lang="en-SG" dirty="0"/>
                    </a:p>
                  </a:txBody>
                  <a:tcPr/>
                </a:tc>
              </a:tr>
              <a:tr h="1908349">
                <a:tc>
                  <a:txBody>
                    <a:bodyPr/>
                    <a:lstStyle/>
                    <a:p>
                      <a:r>
                        <a:rPr lang="en-US" dirty="0" smtClean="0"/>
                        <a:t>0.5</a:t>
                      </a:r>
                      <a:r>
                        <a:rPr lang="en-US" baseline="0" dirty="0" smtClean="0"/>
                        <a:t> </a:t>
                      </a:r>
                    </a:p>
                    <a:p>
                      <a:endParaRPr lang="en-US" baseline="0" dirty="0" smtClean="0"/>
                    </a:p>
                    <a:p>
                      <a:r>
                        <a:rPr lang="en-US" baseline="0" dirty="0" smtClean="0"/>
                        <a:t>0.5</a:t>
                      </a:r>
                    </a:p>
                    <a:p>
                      <a:endParaRPr lang="en-US" baseline="0" dirty="0" smtClean="0"/>
                    </a:p>
                    <a:p>
                      <a:r>
                        <a:rPr lang="en-US" baseline="0" dirty="0" smtClean="0"/>
                        <a:t>0.5</a:t>
                      </a:r>
                    </a:p>
                    <a:p>
                      <a:endParaRPr lang="en-US" baseline="0" dirty="0" smtClean="0"/>
                    </a:p>
                    <a:p>
                      <a:r>
                        <a:rPr lang="en-US" baseline="0" dirty="0" smtClean="0"/>
                        <a:t>0.5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32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45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40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16</a:t>
                      </a:r>
                    </a:p>
                    <a:p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9</a:t>
                      </a:r>
                    </a:p>
                    <a:p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20</a:t>
                      </a:r>
                    </a:p>
                    <a:p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18</a:t>
                      </a:r>
                      <a:endParaRPr lang="en-S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0.4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0.4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0.4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0.4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40 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22.5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50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en-US" dirty="0" smtClean="0"/>
                        <a:t>30 </a:t>
                      </a:r>
                      <a:endParaRPr lang="en-SG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16</a:t>
                      </a:r>
                    </a:p>
                    <a:p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9</a:t>
                      </a:r>
                      <a:br>
                        <a:rPr lang="en-US" dirty="0" smtClean="0">
                          <a:solidFill>
                            <a:srgbClr val="FF0000"/>
                          </a:solidFill>
                        </a:rPr>
                      </a:b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20</a:t>
                      </a:r>
                    </a:p>
                    <a:p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18</a:t>
                      </a:r>
                      <a:r>
                        <a:rPr lang="en-US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4490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755576" y="980728"/>
            <a:ext cx="770485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From the above experiment, </a:t>
            </a:r>
          </a:p>
          <a:p>
            <a:endParaRPr lang="en-US" dirty="0"/>
          </a:p>
          <a:p>
            <a:r>
              <a:rPr lang="en-US" dirty="0" smtClean="0"/>
              <a:t>We  know that anti-clockwise moments of force will be the </a:t>
            </a:r>
            <a:r>
              <a:rPr lang="en-US" dirty="0" smtClean="0">
                <a:solidFill>
                  <a:srgbClr val="FF0000"/>
                </a:solidFill>
              </a:rPr>
              <a:t>same</a:t>
            </a:r>
            <a:r>
              <a:rPr lang="en-US" dirty="0" smtClean="0"/>
              <a:t> as clockwise moments of force when there are </a:t>
            </a:r>
            <a:r>
              <a:rPr lang="en-US" dirty="0" smtClean="0">
                <a:solidFill>
                  <a:srgbClr val="FF0000"/>
                </a:solidFill>
              </a:rPr>
              <a:t>balanced</a:t>
            </a:r>
            <a:r>
              <a:rPr lang="en-US" dirty="0" smtClean="0"/>
              <a:t>. 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83568" y="2852936"/>
            <a:ext cx="7704856" cy="18466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Now, how do we find the distance if we are given the moments of force and weight?</a:t>
            </a:r>
          </a:p>
          <a:p>
            <a:endParaRPr lang="en-US" dirty="0"/>
          </a:p>
          <a:p>
            <a:pPr algn="ctr"/>
            <a:endParaRPr lang="en-US" sz="3000" b="1" dirty="0" smtClean="0"/>
          </a:p>
          <a:p>
            <a:pPr algn="ctr"/>
            <a:r>
              <a:rPr lang="en-US" sz="3000" b="1" dirty="0" smtClean="0"/>
              <a:t>Just reverse all the steps! 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087724" y="5157192"/>
            <a:ext cx="489654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FF0000"/>
                </a:solidFill>
              </a:rPr>
              <a:t>Force/ Weight = Distance </a:t>
            </a:r>
          </a:p>
          <a:p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30869121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2072649" y="3082027"/>
            <a:ext cx="2036783" cy="2160240"/>
          </a:xfrm>
        </p:spPr>
        <p:txBody>
          <a:bodyPr>
            <a:normAutofit/>
          </a:bodyPr>
          <a:lstStyle/>
          <a:p>
            <a:pPr algn="ctr"/>
            <a:r>
              <a:rPr lang="en-US" sz="1600" dirty="0" smtClean="0"/>
              <a:t>Force A </a:t>
            </a:r>
          </a:p>
          <a:p>
            <a:pPr algn="ctr"/>
            <a:r>
              <a:rPr lang="en-US" sz="1600" dirty="0" smtClean="0"/>
              <a:t>-A smaller force  is needed if applied nearer to hinge </a:t>
            </a:r>
            <a:endParaRPr lang="en-SG" sz="1600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827584" y="332656"/>
            <a:ext cx="7175351" cy="1793167"/>
          </a:xfrm>
        </p:spPr>
        <p:txBody>
          <a:bodyPr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S</a:t>
            </a:r>
            <a:r>
              <a:rPr lang="en-US" dirty="0" smtClean="0">
                <a:solidFill>
                  <a:srgbClr val="FF0000"/>
                </a:solidFill>
              </a:rPr>
              <a:t>mall recap</a:t>
            </a:r>
            <a:endParaRPr lang="en-SG" dirty="0">
              <a:solidFill>
                <a:srgbClr val="FF0000"/>
              </a:solidFill>
            </a:endParaRPr>
          </a:p>
        </p:txBody>
      </p:sp>
      <p:sp>
        <p:nvSpPr>
          <p:cNvPr id="4" name="Isosceles Triangle 3"/>
          <p:cNvSpPr/>
          <p:nvPr/>
        </p:nvSpPr>
        <p:spPr>
          <a:xfrm>
            <a:off x="1347085" y="2060848"/>
            <a:ext cx="504056" cy="576064"/>
          </a:xfrm>
          <a:prstGeom prst="triangl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6" name="Straight Connector 5"/>
          <p:cNvCxnSpPr>
            <a:stCxn id="4" idx="0"/>
          </p:cNvCxnSpPr>
          <p:nvPr/>
        </p:nvCxnSpPr>
        <p:spPr>
          <a:xfrm>
            <a:off x="1599113" y="2060848"/>
            <a:ext cx="543660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>
            <a:off x="3147285" y="2060848"/>
            <a:ext cx="0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6315637" y="2060848"/>
            <a:ext cx="0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208553" y="2712382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Pivot</a:t>
            </a:r>
            <a:endParaRPr lang="en-SG" dirty="0"/>
          </a:p>
        </p:txBody>
      </p:sp>
      <p:sp>
        <p:nvSpPr>
          <p:cNvPr id="15" name="TextBox 14"/>
          <p:cNvSpPr txBox="1"/>
          <p:nvPr/>
        </p:nvSpPr>
        <p:spPr>
          <a:xfrm>
            <a:off x="735017" y="1438098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Hinge</a:t>
            </a:r>
            <a:endParaRPr lang="en-SG" dirty="0"/>
          </a:p>
        </p:txBody>
      </p:sp>
      <p:cxnSp>
        <p:nvCxnSpPr>
          <p:cNvPr id="17" name="Straight Arrow Connector 16"/>
          <p:cNvCxnSpPr>
            <a:stCxn id="15" idx="2"/>
            <a:endCxn id="4" idx="0"/>
          </p:cNvCxnSpPr>
          <p:nvPr/>
        </p:nvCxnSpPr>
        <p:spPr>
          <a:xfrm>
            <a:off x="1167065" y="1807430"/>
            <a:ext cx="432048" cy="25341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5364088" y="3081714"/>
            <a:ext cx="1944216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Force B </a:t>
            </a:r>
          </a:p>
          <a:p>
            <a:pPr algn="ctr"/>
            <a:r>
              <a:rPr lang="en-US" sz="1600" dirty="0" smtClean="0"/>
              <a:t>-A larger force  </a:t>
            </a:r>
            <a:r>
              <a:rPr lang="en-US" sz="1600" dirty="0"/>
              <a:t>is needed if applied </a:t>
            </a:r>
            <a:r>
              <a:rPr lang="en-US" sz="1600" dirty="0" smtClean="0"/>
              <a:t>further  </a:t>
            </a:r>
            <a:r>
              <a:rPr lang="en-US" sz="1600" dirty="0"/>
              <a:t>to hinge </a:t>
            </a:r>
            <a:endParaRPr lang="en-SG" sz="1600" dirty="0"/>
          </a:p>
          <a:p>
            <a:pPr algn="ctr"/>
            <a:endParaRPr lang="en-SG" dirty="0"/>
          </a:p>
        </p:txBody>
      </p:sp>
      <p:sp>
        <p:nvSpPr>
          <p:cNvPr id="19" name="TextBox 18"/>
          <p:cNvSpPr txBox="1"/>
          <p:nvPr/>
        </p:nvSpPr>
        <p:spPr>
          <a:xfrm>
            <a:off x="1383089" y="4725144"/>
            <a:ext cx="657328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 factors which the door turns depends: 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Magnitude (Amount) of force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Distance of the force applied from the pivot </a:t>
            </a:r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968184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323528" y="2348880"/>
            <a:ext cx="8136904" cy="3474720"/>
          </a:xfrm>
        </p:spPr>
        <p:txBody>
          <a:bodyPr>
            <a:noAutofit/>
          </a:bodyPr>
          <a:lstStyle/>
          <a:p>
            <a:r>
              <a:rPr lang="en-US" sz="5400" dirty="0" smtClean="0"/>
              <a:t>Now, you would learn how to calculate the force that has been exerted!  </a:t>
            </a:r>
            <a:endParaRPr lang="en-SG" sz="5400" dirty="0"/>
          </a:p>
        </p:txBody>
      </p:sp>
      <p:sp>
        <p:nvSpPr>
          <p:cNvPr id="4" name="TextBox 3"/>
          <p:cNvSpPr txBox="1"/>
          <p:nvPr/>
        </p:nvSpPr>
        <p:spPr>
          <a:xfrm>
            <a:off x="827584" y="620688"/>
            <a:ext cx="684076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" indent="0" algn="ctr">
              <a:buNone/>
            </a:pPr>
            <a:r>
              <a:rPr lang="en-US" sz="3000" b="1" dirty="0" smtClean="0"/>
              <a:t>Measure </a:t>
            </a:r>
            <a:r>
              <a:rPr lang="en-US" sz="3000" b="1" dirty="0"/>
              <a:t>the turning </a:t>
            </a:r>
            <a:r>
              <a:rPr lang="en-US" sz="3000" b="1" dirty="0" smtClean="0"/>
              <a:t>effect </a:t>
            </a:r>
            <a:endParaRPr lang="en-SG" sz="3000" b="1" dirty="0"/>
          </a:p>
          <a:p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25832235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404664"/>
            <a:ext cx="6840760" cy="1143000"/>
          </a:xfrm>
        </p:spPr>
        <p:txBody>
          <a:bodyPr/>
          <a:lstStyle/>
          <a:p>
            <a:pPr algn="ctr"/>
            <a:r>
              <a:rPr lang="en-US" dirty="0" smtClean="0">
                <a:solidFill>
                  <a:srgbClr val="FF0000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reflection blurRad="6350" stA="55000" endA="300" endPos="45500" dir="5400000" sy="-100000" algn="bl" rotWithShape="0"/>
                </a:effectLst>
              </a:rPr>
              <a:t>Moment of a force</a:t>
            </a:r>
            <a:endParaRPr lang="en-SG" dirty="0">
              <a:solidFill>
                <a:srgbClr val="FF0000"/>
              </a:solidFill>
              <a:effectLst>
                <a:glow rad="228600">
                  <a:schemeClr val="accent3">
                    <a:satMod val="175000"/>
                    <a:alpha val="40000"/>
                  </a:schemeClr>
                </a:glow>
                <a:reflection blurRad="6350" stA="55000" endA="300" endPos="45500" dir="5400000" sy="-100000" algn="bl" rotWithShape="0"/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187624" y="1484784"/>
            <a:ext cx="6400800" cy="4464496"/>
          </a:xfrm>
        </p:spPr>
        <p:txBody>
          <a:bodyPr>
            <a:normAutofit/>
          </a:bodyPr>
          <a:lstStyle/>
          <a:p>
            <a:r>
              <a:rPr lang="en-US" dirty="0" smtClean="0"/>
              <a:t>Definition: </a:t>
            </a:r>
          </a:p>
          <a:p>
            <a:pPr marL="45720" indent="0">
              <a:buNone/>
            </a:pPr>
            <a:r>
              <a:rPr lang="en-US" dirty="0" smtClean="0"/>
              <a:t>The moment of a force (torque) is the product of the force and the perpendicular distance from the pivot to the line of action of the force. </a:t>
            </a:r>
          </a:p>
          <a:p>
            <a:pPr marL="45720" indent="0">
              <a:buNone/>
            </a:pPr>
            <a:endParaRPr lang="en-US" dirty="0" smtClean="0"/>
          </a:p>
          <a:p>
            <a:pPr marL="45720" indent="0">
              <a:buNone/>
            </a:pPr>
            <a:r>
              <a:rPr lang="en-US" dirty="0" smtClean="0"/>
              <a:t>Moment of Force= </a:t>
            </a:r>
            <a:r>
              <a:rPr lang="en-US" dirty="0" err="1" smtClean="0"/>
              <a:t>FxD</a:t>
            </a:r>
            <a:r>
              <a:rPr lang="en-US" dirty="0" smtClean="0"/>
              <a:t> where</a:t>
            </a:r>
          </a:p>
          <a:p>
            <a:pPr marL="45720" indent="0">
              <a:buNone/>
            </a:pPr>
            <a:r>
              <a:rPr lang="en-US" dirty="0" smtClean="0"/>
              <a:t>F is the force and</a:t>
            </a:r>
          </a:p>
          <a:p>
            <a:pPr marL="45720" indent="0">
              <a:buNone/>
            </a:pPr>
            <a:r>
              <a:rPr lang="en-US" dirty="0" smtClean="0"/>
              <a:t>D is the perpendicular distance from the pivot</a:t>
            </a:r>
          </a:p>
          <a:p>
            <a:pPr marL="45720" indent="0">
              <a:buNone/>
            </a:pPr>
            <a:endParaRPr lang="en-US" dirty="0"/>
          </a:p>
          <a:p>
            <a:pPr marL="45720" indent="0">
              <a:buNone/>
            </a:pPr>
            <a:endParaRPr lang="en-US" dirty="0"/>
          </a:p>
          <a:p>
            <a:pPr marL="4572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35663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957392" cy="3474720"/>
          </a:xfrm>
        </p:spPr>
        <p:txBody>
          <a:bodyPr/>
          <a:lstStyle/>
          <a:p>
            <a:r>
              <a:rPr lang="en-US" dirty="0" smtClean="0"/>
              <a:t>Moment of Force can move </a:t>
            </a:r>
            <a:r>
              <a:rPr lang="en-US" dirty="0" smtClean="0">
                <a:solidFill>
                  <a:srgbClr val="FF0000"/>
                </a:solidFill>
              </a:rPr>
              <a:t>anti-clockwise or clockwise. </a:t>
            </a:r>
          </a:p>
          <a:p>
            <a:endParaRPr lang="en-US" dirty="0">
              <a:solidFill>
                <a:srgbClr val="FF0000"/>
              </a:solidFill>
            </a:endParaRPr>
          </a:p>
          <a:p>
            <a:endParaRPr lang="en-SG" dirty="0">
              <a:solidFill>
                <a:srgbClr val="FF0000"/>
              </a:solidFill>
            </a:endParaRPr>
          </a:p>
        </p:txBody>
      </p:sp>
      <p:sp>
        <p:nvSpPr>
          <p:cNvPr id="4" name="Isosceles Triangle 3"/>
          <p:cNvSpPr/>
          <p:nvPr/>
        </p:nvSpPr>
        <p:spPr>
          <a:xfrm>
            <a:off x="1347085" y="3043638"/>
            <a:ext cx="504056" cy="576064"/>
          </a:xfrm>
          <a:prstGeom prst="triangl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5" name="Straight Connector 4"/>
          <p:cNvCxnSpPr>
            <a:stCxn id="4" idx="0"/>
          </p:cNvCxnSpPr>
          <p:nvPr/>
        </p:nvCxnSpPr>
        <p:spPr>
          <a:xfrm>
            <a:off x="1599113" y="3043638"/>
            <a:ext cx="543660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/>
          <p:nvPr/>
        </p:nvCxnSpPr>
        <p:spPr>
          <a:xfrm>
            <a:off x="3147285" y="3043638"/>
            <a:ext cx="0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>
            <a:off x="6315637" y="3043638"/>
            <a:ext cx="0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735017" y="2420888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Hinge</a:t>
            </a:r>
            <a:endParaRPr lang="en-SG" dirty="0"/>
          </a:p>
        </p:txBody>
      </p:sp>
      <p:cxnSp>
        <p:nvCxnSpPr>
          <p:cNvPr id="9" name="Straight Arrow Connector 8"/>
          <p:cNvCxnSpPr>
            <a:stCxn id="8" idx="2"/>
            <a:endCxn id="4" idx="0"/>
          </p:cNvCxnSpPr>
          <p:nvPr/>
        </p:nvCxnSpPr>
        <p:spPr>
          <a:xfrm>
            <a:off x="1167065" y="2790220"/>
            <a:ext cx="432048" cy="25341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Subtitle 1"/>
          <p:cNvSpPr txBox="1">
            <a:spLocks/>
          </p:cNvSpPr>
          <p:nvPr/>
        </p:nvSpPr>
        <p:spPr>
          <a:xfrm>
            <a:off x="2137633" y="4051750"/>
            <a:ext cx="2036783" cy="2160240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22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4864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20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822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8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9728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38988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64208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6596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86000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87752" indent="-18288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Char char="*"/>
              <a:defRPr sz="14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600" smtClean="0"/>
              <a:t>Force A </a:t>
            </a:r>
          </a:p>
          <a:p>
            <a:pPr algn="ctr"/>
            <a:r>
              <a:rPr lang="en-US" sz="1600" smtClean="0"/>
              <a:t>-A smaller force  is needed if applied nearer to hinge </a:t>
            </a:r>
            <a:endParaRPr lang="en-SG" sz="1600" dirty="0"/>
          </a:p>
        </p:txBody>
      </p:sp>
      <p:sp>
        <p:nvSpPr>
          <p:cNvPr id="24" name="TextBox 23"/>
          <p:cNvSpPr txBox="1"/>
          <p:nvPr/>
        </p:nvSpPr>
        <p:spPr>
          <a:xfrm>
            <a:off x="5343529" y="4051750"/>
            <a:ext cx="1944216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Force B </a:t>
            </a:r>
          </a:p>
          <a:p>
            <a:pPr algn="ctr"/>
            <a:r>
              <a:rPr lang="en-US" sz="1600" dirty="0" smtClean="0"/>
              <a:t>-A larger force  </a:t>
            </a:r>
            <a:r>
              <a:rPr lang="en-US" sz="1600" dirty="0"/>
              <a:t>is needed if applied </a:t>
            </a:r>
            <a:r>
              <a:rPr lang="en-US" sz="1600" dirty="0" smtClean="0"/>
              <a:t>further  </a:t>
            </a:r>
            <a:r>
              <a:rPr lang="en-US" sz="1600" dirty="0"/>
              <a:t>to hinge </a:t>
            </a:r>
            <a:endParaRPr lang="en-SG" sz="1600" dirty="0"/>
          </a:p>
          <a:p>
            <a:pPr algn="ctr"/>
            <a:endParaRPr lang="en-SG" dirty="0"/>
          </a:p>
        </p:txBody>
      </p:sp>
      <p:sp>
        <p:nvSpPr>
          <p:cNvPr id="26" name="Circular Arrow 25"/>
          <p:cNvSpPr/>
          <p:nvPr/>
        </p:nvSpPr>
        <p:spPr>
          <a:xfrm rot="6172360">
            <a:off x="6886702" y="3058091"/>
            <a:ext cx="1584176" cy="1432145"/>
          </a:xfrm>
          <a:prstGeom prst="circular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>
              <a:solidFill>
                <a:schemeClr val="tx1"/>
              </a:solidFill>
            </a:endParaRPr>
          </a:p>
        </p:txBody>
      </p:sp>
      <p:sp>
        <p:nvSpPr>
          <p:cNvPr id="30" name="Circular Arrow 29"/>
          <p:cNvSpPr/>
          <p:nvPr/>
        </p:nvSpPr>
        <p:spPr>
          <a:xfrm rot="15418124">
            <a:off x="83119" y="1624154"/>
            <a:ext cx="1618640" cy="1593468"/>
          </a:xfrm>
          <a:prstGeom prst="circular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5044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>
            <a:off x="1347085" y="2060848"/>
            <a:ext cx="504056" cy="576064"/>
          </a:xfrm>
          <a:prstGeom prst="triangl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5" name="Straight Connector 4"/>
          <p:cNvCxnSpPr>
            <a:stCxn id="4" idx="0"/>
          </p:cNvCxnSpPr>
          <p:nvPr/>
        </p:nvCxnSpPr>
        <p:spPr>
          <a:xfrm>
            <a:off x="1599113" y="2060848"/>
            <a:ext cx="543660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/>
          <p:nvPr/>
        </p:nvCxnSpPr>
        <p:spPr>
          <a:xfrm>
            <a:off x="3147285" y="2060848"/>
            <a:ext cx="0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>
            <a:off x="6315637" y="2060848"/>
            <a:ext cx="0" cy="10081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827584" y="2712382"/>
            <a:ext cx="15456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Weight Z= 5N</a:t>
            </a:r>
            <a:endParaRPr lang="en-SG" dirty="0"/>
          </a:p>
        </p:txBody>
      </p:sp>
      <p:sp>
        <p:nvSpPr>
          <p:cNvPr id="9" name="TextBox 8"/>
          <p:cNvSpPr txBox="1"/>
          <p:nvPr/>
        </p:nvSpPr>
        <p:spPr>
          <a:xfrm>
            <a:off x="2699792" y="3284984"/>
            <a:ext cx="136815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     A</a:t>
            </a:r>
          </a:p>
          <a:p>
            <a:endParaRPr lang="en-SG" dirty="0"/>
          </a:p>
        </p:txBody>
      </p:sp>
      <p:sp>
        <p:nvSpPr>
          <p:cNvPr id="10" name="TextBox 9"/>
          <p:cNvSpPr txBox="1"/>
          <p:nvPr/>
        </p:nvSpPr>
        <p:spPr>
          <a:xfrm>
            <a:off x="5796136" y="3284984"/>
            <a:ext cx="123958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       B</a:t>
            </a:r>
            <a:endParaRPr lang="en-SG" dirty="0"/>
          </a:p>
        </p:txBody>
      </p:sp>
      <p:cxnSp>
        <p:nvCxnSpPr>
          <p:cNvPr id="12" name="Straight Arrow Connector 11"/>
          <p:cNvCxnSpPr/>
          <p:nvPr/>
        </p:nvCxnSpPr>
        <p:spPr>
          <a:xfrm>
            <a:off x="1547663" y="1268760"/>
            <a:ext cx="1548172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1547663" y="1268760"/>
            <a:ext cx="15121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      C- 10cm</a:t>
            </a:r>
            <a:endParaRPr lang="en-SG" dirty="0"/>
          </a:p>
        </p:txBody>
      </p:sp>
      <p:cxnSp>
        <p:nvCxnSpPr>
          <p:cNvPr id="15" name="Straight Arrow Connector 14"/>
          <p:cNvCxnSpPr/>
          <p:nvPr/>
        </p:nvCxnSpPr>
        <p:spPr>
          <a:xfrm>
            <a:off x="3175567" y="1268760"/>
            <a:ext cx="3268641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3779912" y="1331476"/>
            <a:ext cx="20882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          D- 30cm </a:t>
            </a:r>
            <a:endParaRPr lang="en-SG" dirty="0"/>
          </a:p>
        </p:txBody>
      </p:sp>
      <p:sp>
        <p:nvSpPr>
          <p:cNvPr id="17" name="TextBox 16"/>
          <p:cNvSpPr txBox="1"/>
          <p:nvPr/>
        </p:nvSpPr>
        <p:spPr>
          <a:xfrm>
            <a:off x="1115260" y="4257747"/>
            <a:ext cx="63367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Find the moment of force applied at A and B.                                        </a:t>
            </a:r>
            <a:endParaRPr lang="en-SG" dirty="0"/>
          </a:p>
        </p:txBody>
      </p:sp>
      <p:cxnSp>
        <p:nvCxnSpPr>
          <p:cNvPr id="3" name="Straight Connector 2"/>
          <p:cNvCxnSpPr>
            <a:endCxn id="4" idx="0"/>
          </p:cNvCxnSpPr>
          <p:nvPr/>
        </p:nvCxnSpPr>
        <p:spPr>
          <a:xfrm>
            <a:off x="1599113" y="548680"/>
            <a:ext cx="0" cy="15121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Elbow Connector 17"/>
          <p:cNvCxnSpPr/>
          <p:nvPr/>
        </p:nvCxnSpPr>
        <p:spPr>
          <a:xfrm>
            <a:off x="1600391" y="1844824"/>
            <a:ext cx="451329" cy="21602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 flipV="1">
            <a:off x="1691680" y="692696"/>
            <a:ext cx="612067" cy="12601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2195736" y="404664"/>
            <a:ext cx="34563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Perpendicular to pivot</a:t>
            </a:r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1045248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115616" y="3212976"/>
            <a:ext cx="6400800" cy="3474720"/>
          </a:xfrm>
        </p:spPr>
        <p:txBody>
          <a:bodyPr/>
          <a:lstStyle/>
          <a:p>
            <a:pPr marL="45720" indent="0">
              <a:buNone/>
            </a:pPr>
            <a:r>
              <a:rPr lang="en-US" dirty="0"/>
              <a:t>Perpendicular distance of C = 10cm= 0.1m</a:t>
            </a:r>
          </a:p>
          <a:p>
            <a:pPr marL="45720" indent="0">
              <a:buNone/>
            </a:pPr>
            <a:r>
              <a:rPr lang="en-US" dirty="0"/>
              <a:t>Moment of Weight Z  about the </a:t>
            </a:r>
            <a:r>
              <a:rPr lang="en-US" dirty="0" smtClean="0"/>
              <a:t>pivot(A)</a:t>
            </a:r>
          </a:p>
          <a:p>
            <a:pPr marL="45720" indent="0">
              <a:buNone/>
            </a:pPr>
            <a:r>
              <a:rPr lang="en-US" dirty="0" smtClean="0"/>
              <a:t>= Z x C</a:t>
            </a:r>
          </a:p>
          <a:p>
            <a:pPr marL="45720" indent="0">
              <a:buNone/>
            </a:pPr>
            <a:r>
              <a:rPr lang="en-US" dirty="0" smtClean="0"/>
              <a:t>= 5N (Weight) x C (Distance)</a:t>
            </a:r>
          </a:p>
          <a:p>
            <a:pPr marL="45720" indent="0">
              <a:buNone/>
            </a:pPr>
            <a:r>
              <a:rPr lang="en-US" dirty="0" smtClean="0"/>
              <a:t>=5x0.1</a:t>
            </a:r>
          </a:p>
          <a:p>
            <a:pPr marL="45720" indent="0">
              <a:buNone/>
            </a:pPr>
            <a:r>
              <a:rPr lang="en-US" dirty="0" smtClean="0"/>
              <a:t>=o.5N m</a:t>
            </a:r>
          </a:p>
          <a:p>
            <a:pPr marL="45720" indent="0">
              <a:buNone/>
            </a:pPr>
            <a:r>
              <a:rPr lang="en-US" dirty="0" smtClean="0"/>
              <a:t>The force needed to lift the weight Z is 0.5N m. </a:t>
            </a:r>
            <a:endParaRPr lang="en-US" dirty="0"/>
          </a:p>
          <a:p>
            <a:endParaRPr lang="en-SG" dirty="0"/>
          </a:p>
        </p:txBody>
      </p:sp>
      <p:sp>
        <p:nvSpPr>
          <p:cNvPr id="4" name="Isosceles Triangle 3"/>
          <p:cNvSpPr/>
          <p:nvPr/>
        </p:nvSpPr>
        <p:spPr>
          <a:xfrm>
            <a:off x="3075278" y="1412776"/>
            <a:ext cx="504056" cy="576064"/>
          </a:xfrm>
          <a:prstGeom prst="triangl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5" name="Straight Connector 4"/>
          <p:cNvCxnSpPr>
            <a:stCxn id="4" idx="0"/>
          </p:cNvCxnSpPr>
          <p:nvPr/>
        </p:nvCxnSpPr>
        <p:spPr>
          <a:xfrm>
            <a:off x="3327306" y="1412776"/>
            <a:ext cx="154817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/>
          <p:nvPr/>
        </p:nvCxnSpPr>
        <p:spPr>
          <a:xfrm flipV="1">
            <a:off x="4860032" y="620688"/>
            <a:ext cx="5083" cy="7920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2555777" y="2064310"/>
            <a:ext cx="15456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Weight Z= 5N</a:t>
            </a:r>
            <a:endParaRPr lang="en-SG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3327306" y="1196752"/>
            <a:ext cx="1548172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3275856" y="620688"/>
            <a:ext cx="15121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      C- 10cm</a:t>
            </a:r>
            <a:endParaRPr lang="en-SG" dirty="0"/>
          </a:p>
        </p:txBody>
      </p:sp>
      <p:sp>
        <p:nvSpPr>
          <p:cNvPr id="11" name="TextBox 10"/>
          <p:cNvSpPr txBox="1"/>
          <p:nvPr/>
        </p:nvSpPr>
        <p:spPr>
          <a:xfrm>
            <a:off x="4211960" y="251356"/>
            <a:ext cx="1296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A </a:t>
            </a:r>
            <a:endParaRPr lang="en-SG" dirty="0"/>
          </a:p>
        </p:txBody>
      </p:sp>
      <p:sp>
        <p:nvSpPr>
          <p:cNvPr id="2" name="TextBox 1"/>
          <p:cNvSpPr txBox="1"/>
          <p:nvPr/>
        </p:nvSpPr>
        <p:spPr>
          <a:xfrm>
            <a:off x="107504" y="433255"/>
            <a:ext cx="26642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Similarly, </a:t>
            </a:r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503455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115616" y="3212976"/>
            <a:ext cx="6400800" cy="3474720"/>
          </a:xfrm>
        </p:spPr>
        <p:txBody>
          <a:bodyPr/>
          <a:lstStyle/>
          <a:p>
            <a:pPr marL="45720" indent="0">
              <a:buNone/>
            </a:pPr>
            <a:r>
              <a:rPr lang="en-US" dirty="0"/>
              <a:t>Perpendicular distance of </a:t>
            </a:r>
            <a:r>
              <a:rPr lang="en-US" dirty="0" smtClean="0"/>
              <a:t>C+D </a:t>
            </a:r>
            <a:r>
              <a:rPr lang="en-US" dirty="0"/>
              <a:t>= </a:t>
            </a:r>
            <a:r>
              <a:rPr lang="en-US" dirty="0" smtClean="0"/>
              <a:t>40cm</a:t>
            </a:r>
            <a:r>
              <a:rPr lang="en-US" dirty="0"/>
              <a:t>= </a:t>
            </a:r>
            <a:r>
              <a:rPr lang="en-US" dirty="0" smtClean="0"/>
              <a:t>0.4m</a:t>
            </a:r>
            <a:endParaRPr lang="en-US" dirty="0"/>
          </a:p>
          <a:p>
            <a:pPr marL="45720" indent="0">
              <a:buNone/>
            </a:pPr>
            <a:r>
              <a:rPr lang="en-US" dirty="0"/>
              <a:t>Moment of Weight Z  about the </a:t>
            </a:r>
            <a:r>
              <a:rPr lang="en-US" dirty="0" smtClean="0"/>
              <a:t>pivot(A)</a:t>
            </a:r>
          </a:p>
          <a:p>
            <a:pPr marL="45720" indent="0">
              <a:buNone/>
            </a:pPr>
            <a:r>
              <a:rPr lang="en-US" dirty="0" smtClean="0"/>
              <a:t>= Z x C</a:t>
            </a:r>
          </a:p>
          <a:p>
            <a:pPr marL="45720" indent="0">
              <a:buNone/>
            </a:pPr>
            <a:r>
              <a:rPr lang="en-US" dirty="0" smtClean="0"/>
              <a:t>= 5N (Weight) x C+D (Distance)</a:t>
            </a:r>
          </a:p>
          <a:p>
            <a:pPr marL="45720" indent="0">
              <a:buNone/>
            </a:pPr>
            <a:r>
              <a:rPr lang="en-US" dirty="0" smtClean="0"/>
              <a:t>=5x0.4</a:t>
            </a:r>
          </a:p>
          <a:p>
            <a:pPr marL="45720" indent="0">
              <a:buNone/>
            </a:pPr>
            <a:r>
              <a:rPr lang="en-US" dirty="0" smtClean="0"/>
              <a:t>=2.0N m</a:t>
            </a:r>
          </a:p>
          <a:p>
            <a:pPr marL="45720" indent="0">
              <a:buNone/>
            </a:pPr>
            <a:r>
              <a:rPr lang="en-US" dirty="0" smtClean="0"/>
              <a:t>The force needed to lift the weight Z is 2.0N m. </a:t>
            </a:r>
            <a:endParaRPr lang="en-US" dirty="0"/>
          </a:p>
          <a:p>
            <a:endParaRPr lang="en-SG" dirty="0"/>
          </a:p>
        </p:txBody>
      </p:sp>
      <p:sp>
        <p:nvSpPr>
          <p:cNvPr id="4" name="Isosceles Triangle 3"/>
          <p:cNvSpPr/>
          <p:nvPr/>
        </p:nvSpPr>
        <p:spPr>
          <a:xfrm>
            <a:off x="3075278" y="1412776"/>
            <a:ext cx="504056" cy="576064"/>
          </a:xfrm>
          <a:prstGeom prst="triangl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5" name="Straight Connector 4"/>
          <p:cNvCxnSpPr>
            <a:stCxn id="4" idx="0"/>
          </p:cNvCxnSpPr>
          <p:nvPr/>
        </p:nvCxnSpPr>
        <p:spPr>
          <a:xfrm>
            <a:off x="3327306" y="1412776"/>
            <a:ext cx="4418129" cy="2949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/>
          <p:nvPr/>
        </p:nvCxnSpPr>
        <p:spPr>
          <a:xfrm flipV="1">
            <a:off x="7740352" y="650187"/>
            <a:ext cx="5083" cy="7920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2555777" y="2064310"/>
            <a:ext cx="15456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Weight Z= 5N</a:t>
            </a:r>
            <a:endParaRPr lang="en-SG" dirty="0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3327306" y="1196752"/>
            <a:ext cx="441304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3275856" y="620688"/>
            <a:ext cx="41764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       C+D- 10cm+30cm=40cm</a:t>
            </a:r>
            <a:endParaRPr lang="en-SG" dirty="0"/>
          </a:p>
        </p:txBody>
      </p:sp>
      <p:sp>
        <p:nvSpPr>
          <p:cNvPr id="11" name="TextBox 10"/>
          <p:cNvSpPr txBox="1"/>
          <p:nvPr/>
        </p:nvSpPr>
        <p:spPr>
          <a:xfrm>
            <a:off x="7092280" y="251356"/>
            <a:ext cx="1296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B</a:t>
            </a:r>
            <a:r>
              <a:rPr lang="en-US" dirty="0" smtClean="0"/>
              <a:t> </a:t>
            </a:r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27803836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476672"/>
            <a:ext cx="6512511" cy="1143000"/>
          </a:xfrm>
        </p:spPr>
        <p:txBody>
          <a:bodyPr/>
          <a:lstStyle/>
          <a:p>
            <a:pPr algn="ctr"/>
            <a:r>
              <a:rPr lang="en-US" dirty="0"/>
              <a:t>E</a:t>
            </a:r>
            <a:r>
              <a:rPr lang="en-US" dirty="0" smtClean="0"/>
              <a:t>quilibrium</a:t>
            </a:r>
            <a:endParaRPr lang="en-S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115616" y="1700808"/>
            <a:ext cx="6400800" cy="3474720"/>
          </a:xfrm>
        </p:spPr>
        <p:txBody>
          <a:bodyPr/>
          <a:lstStyle/>
          <a:p>
            <a:pPr marL="45720" indent="0">
              <a:buNone/>
            </a:pPr>
            <a:endParaRPr lang="en-US" dirty="0"/>
          </a:p>
          <a:p>
            <a:pPr marL="45720" indent="0">
              <a:buNone/>
            </a:pPr>
            <a:r>
              <a:rPr lang="en-US" dirty="0" smtClean="0"/>
              <a:t> </a:t>
            </a:r>
            <a:endParaRPr lang="en-SG" dirty="0"/>
          </a:p>
        </p:txBody>
      </p:sp>
      <p:sp>
        <p:nvSpPr>
          <p:cNvPr id="4" name="Isosceles Triangle 3"/>
          <p:cNvSpPr/>
          <p:nvPr/>
        </p:nvSpPr>
        <p:spPr>
          <a:xfrm>
            <a:off x="4355976" y="3645024"/>
            <a:ext cx="504056" cy="576064"/>
          </a:xfrm>
          <a:prstGeom prst="triangl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5" name="Straight Connector 4"/>
          <p:cNvCxnSpPr/>
          <p:nvPr/>
        </p:nvCxnSpPr>
        <p:spPr>
          <a:xfrm>
            <a:off x="1873953" y="3645024"/>
            <a:ext cx="543660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Cube 5"/>
          <p:cNvSpPr/>
          <p:nvPr/>
        </p:nvSpPr>
        <p:spPr>
          <a:xfrm>
            <a:off x="1907704" y="3140968"/>
            <a:ext cx="936104" cy="504056"/>
          </a:xfrm>
          <a:prstGeom prst="cub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7" name="5-Point Star 6"/>
          <p:cNvSpPr/>
          <p:nvPr/>
        </p:nvSpPr>
        <p:spPr>
          <a:xfrm>
            <a:off x="6588224" y="3140968"/>
            <a:ext cx="936104" cy="504056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2771800" y="3501008"/>
            <a:ext cx="1836204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4688396" y="3501008"/>
            <a:ext cx="2043844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3563888" y="2996952"/>
            <a:ext cx="7920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</a:t>
            </a:r>
            <a:endParaRPr lang="en-SG" dirty="0"/>
          </a:p>
        </p:txBody>
      </p:sp>
      <p:sp>
        <p:nvSpPr>
          <p:cNvPr id="16" name="TextBox 15"/>
          <p:cNvSpPr txBox="1"/>
          <p:nvPr/>
        </p:nvSpPr>
        <p:spPr>
          <a:xfrm>
            <a:off x="5580112" y="3023664"/>
            <a:ext cx="7920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</a:t>
            </a:r>
            <a:endParaRPr lang="en-SG" dirty="0"/>
          </a:p>
        </p:txBody>
      </p:sp>
      <p:sp>
        <p:nvSpPr>
          <p:cNvPr id="17" name="TextBox 16"/>
          <p:cNvSpPr txBox="1"/>
          <p:nvPr/>
        </p:nvSpPr>
        <p:spPr>
          <a:xfrm>
            <a:off x="1763688" y="5302949"/>
            <a:ext cx="601041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How did the objects balance?</a:t>
            </a:r>
          </a:p>
          <a:p>
            <a:pPr algn="ctr"/>
            <a:r>
              <a:rPr lang="en-US" dirty="0" smtClean="0"/>
              <a:t>The force acting on the two objects would be the same, right? </a:t>
            </a:r>
          </a:p>
          <a:p>
            <a:endParaRPr lang="en-SG" dirty="0"/>
          </a:p>
        </p:txBody>
      </p:sp>
      <p:sp>
        <p:nvSpPr>
          <p:cNvPr id="18" name="TextBox 17"/>
          <p:cNvSpPr txBox="1"/>
          <p:nvPr/>
        </p:nvSpPr>
        <p:spPr>
          <a:xfrm>
            <a:off x="2015716" y="3933056"/>
            <a:ext cx="8280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Mg</a:t>
            </a:r>
            <a:endParaRPr lang="en-SG" dirty="0"/>
          </a:p>
        </p:txBody>
      </p:sp>
      <p:sp>
        <p:nvSpPr>
          <p:cNvPr id="19" name="TextBox 18"/>
          <p:cNvSpPr txBox="1"/>
          <p:nvPr/>
        </p:nvSpPr>
        <p:spPr>
          <a:xfrm>
            <a:off x="6948264" y="3851756"/>
            <a:ext cx="1800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</a:t>
            </a:r>
            <a:r>
              <a:rPr lang="en-US" dirty="0" smtClean="0"/>
              <a:t>g</a:t>
            </a:r>
            <a:endParaRPr lang="en-SG" dirty="0"/>
          </a:p>
        </p:txBody>
      </p:sp>
    </p:spTree>
    <p:extLst>
      <p:ext uri="{BB962C8B-B14F-4D97-AF65-F5344CB8AC3E}">
        <p14:creationId xmlns:p14="http://schemas.microsoft.com/office/powerpoint/2010/main" val="12227406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cool theme">
      <a:majorFont>
        <a:latin typeface="Throw My Hands Up in the Air"/>
        <a:ea typeface=""/>
        <a:cs typeface=""/>
      </a:majorFont>
      <a:minorFont>
        <a:latin typeface="Myriad Pro"/>
        <a:ea typeface=""/>
        <a:cs typeface="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241</TotalTime>
  <Words>660</Words>
  <Application>Microsoft Office PowerPoint</Application>
  <PresentationFormat>On-screen Show (4:3)</PresentationFormat>
  <Paragraphs>180</Paragraphs>
  <Slides>16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Slipstream</vt:lpstr>
      <vt:lpstr>Turning Effect of Force</vt:lpstr>
      <vt:lpstr>Small recap</vt:lpstr>
      <vt:lpstr>PowerPoint Presentation</vt:lpstr>
      <vt:lpstr>Moment of a force</vt:lpstr>
      <vt:lpstr>PowerPoint Presentation</vt:lpstr>
      <vt:lpstr>PowerPoint Presentation</vt:lpstr>
      <vt:lpstr>PowerPoint Presentation</vt:lpstr>
      <vt:lpstr>PowerPoint Presentation</vt:lpstr>
      <vt:lpstr>Equilibrium</vt:lpstr>
      <vt:lpstr>PowerPoint Presentation</vt:lpstr>
      <vt:lpstr>Principle of Moments</vt:lpstr>
      <vt:lpstr>Principle of Moments</vt:lpstr>
      <vt:lpstr>PowerPoint Presentation</vt:lpstr>
      <vt:lpstr>PowerPoint Presentation</vt:lpstr>
      <vt:lpstr>Principle of Moments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Turning effect of force</dc:title>
  <dc:creator>shieyuhao</dc:creator>
  <cp:lastModifiedBy>shieyuhao</cp:lastModifiedBy>
  <cp:revision>52</cp:revision>
  <dcterms:created xsi:type="dcterms:W3CDTF">2011-04-17T10:04:27Z</dcterms:created>
  <dcterms:modified xsi:type="dcterms:W3CDTF">2011-06-11T08:13:30Z</dcterms:modified>
</cp:coreProperties>
</file>

<file path=docProps/thumbnail.jpeg>
</file>