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24"/>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2" r:id="rId17"/>
    <p:sldId id="273" r:id="rId18"/>
    <p:sldId id="274" r:id="rId19"/>
    <p:sldId id="275" r:id="rId20"/>
    <p:sldId id="276" r:id="rId21"/>
    <p:sldId id="278" r:id="rId22"/>
    <p:sldId id="279" r:id="rId2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p:cViewPr>
        <p:scale>
          <a:sx n="76" d="100"/>
          <a:sy n="76" d="100"/>
        </p:scale>
        <p:origin x="-1704" y="1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SG"/>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3896FC6-D4C9-4A19-BF4D-D6B89644AF9E}" type="datetimeFigureOut">
              <a:rPr lang="en-SG" smtClean="0"/>
              <a:t>30/8/2011</a:t>
            </a:fld>
            <a:endParaRPr lang="en-SG"/>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SG"/>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SG"/>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SG"/>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55A4FBB-D9B2-4E84-8A9A-C39B2E033619}" type="slidenum">
              <a:rPr lang="en-SG" smtClean="0"/>
              <a:t>‹#›</a:t>
            </a:fld>
            <a:endParaRPr lang="en-SG"/>
          </a:p>
        </p:txBody>
      </p:sp>
    </p:spTree>
    <p:extLst>
      <p:ext uri="{BB962C8B-B14F-4D97-AF65-F5344CB8AC3E}">
        <p14:creationId xmlns:p14="http://schemas.microsoft.com/office/powerpoint/2010/main" val="393859231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 </a:t>
            </a:r>
            <a:endParaRPr lang="en-SG" dirty="0"/>
          </a:p>
        </p:txBody>
      </p:sp>
      <p:sp>
        <p:nvSpPr>
          <p:cNvPr id="4" name="Slide Number Placeholder 3"/>
          <p:cNvSpPr>
            <a:spLocks noGrp="1"/>
          </p:cNvSpPr>
          <p:nvPr>
            <p:ph type="sldNum" sz="quarter" idx="10"/>
          </p:nvPr>
        </p:nvSpPr>
        <p:spPr/>
        <p:txBody>
          <a:bodyPr/>
          <a:lstStyle/>
          <a:p>
            <a:fld id="{E55A4FBB-D9B2-4E84-8A9A-C39B2E033619}" type="slidenum">
              <a:rPr lang="en-SG" smtClean="0"/>
              <a:t>12</a:t>
            </a:fld>
            <a:endParaRPr lang="en-SG"/>
          </a:p>
        </p:txBody>
      </p:sp>
    </p:spTree>
    <p:extLst>
      <p:ext uri="{BB962C8B-B14F-4D97-AF65-F5344CB8AC3E}">
        <p14:creationId xmlns:p14="http://schemas.microsoft.com/office/powerpoint/2010/main" val="380842132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en-US" smtClean="0"/>
              <a:t>Click to edit Master title style</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DA879971-2012-4875-9715-3691D3406FD0}" type="datetimeFigureOut">
              <a:rPr lang="en-SG" smtClean="0"/>
              <a:t>30/8/2011</a:t>
            </a:fld>
            <a:endParaRPr lang="en-SG"/>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en-SG"/>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DCBAA8B5-178B-4E80-AEA0-ED9D8AFD354D}" type="slidenum">
              <a:rPr lang="en-SG" smtClean="0"/>
              <a:t>‹#›</a:t>
            </a:fld>
            <a:endParaRPr lang="en-SG"/>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A879971-2012-4875-9715-3691D3406FD0}" type="datetimeFigureOut">
              <a:rPr lang="en-SG" smtClean="0"/>
              <a:t>30/8/2011</a:t>
            </a:fld>
            <a:endParaRPr lang="en-SG"/>
          </a:p>
        </p:txBody>
      </p:sp>
      <p:sp>
        <p:nvSpPr>
          <p:cNvPr id="5" name="Footer Placeholder 4"/>
          <p:cNvSpPr>
            <a:spLocks noGrp="1"/>
          </p:cNvSpPr>
          <p:nvPr>
            <p:ph type="ftr" sz="quarter" idx="11"/>
          </p:nvPr>
        </p:nvSpPr>
        <p:spPr/>
        <p:txBody>
          <a:bodyPr/>
          <a:lstStyle/>
          <a:p>
            <a:endParaRPr lang="en-SG"/>
          </a:p>
        </p:txBody>
      </p:sp>
      <p:sp>
        <p:nvSpPr>
          <p:cNvPr id="6" name="Slide Number Placeholder 5"/>
          <p:cNvSpPr>
            <a:spLocks noGrp="1"/>
          </p:cNvSpPr>
          <p:nvPr>
            <p:ph type="sldNum" sz="quarter" idx="12"/>
          </p:nvPr>
        </p:nvSpPr>
        <p:spPr/>
        <p:txBody>
          <a:bodyPr/>
          <a:lstStyle/>
          <a:p>
            <a:fld id="{DCBAA8B5-178B-4E80-AEA0-ED9D8AFD354D}" type="slidenum">
              <a:rPr lang="en-SG" smtClean="0"/>
              <a:t>‹#›</a:t>
            </a:fld>
            <a:endParaRPr lang="en-SG"/>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en-US" smtClean="0"/>
              <a:t>Click to edit Master title style</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A879971-2012-4875-9715-3691D3406FD0}" type="datetimeFigureOut">
              <a:rPr lang="en-SG" smtClean="0"/>
              <a:t>30/8/2011</a:t>
            </a:fld>
            <a:endParaRPr lang="en-SG"/>
          </a:p>
        </p:txBody>
      </p:sp>
      <p:sp>
        <p:nvSpPr>
          <p:cNvPr id="5" name="Footer Placeholder 4"/>
          <p:cNvSpPr>
            <a:spLocks noGrp="1"/>
          </p:cNvSpPr>
          <p:nvPr>
            <p:ph type="ftr" sz="quarter" idx="11"/>
          </p:nvPr>
        </p:nvSpPr>
        <p:spPr/>
        <p:txBody>
          <a:bodyPr/>
          <a:lstStyle/>
          <a:p>
            <a:endParaRPr lang="en-SG"/>
          </a:p>
        </p:txBody>
      </p:sp>
      <p:sp>
        <p:nvSpPr>
          <p:cNvPr id="6" name="Slide Number Placeholder 5"/>
          <p:cNvSpPr>
            <a:spLocks noGrp="1"/>
          </p:cNvSpPr>
          <p:nvPr>
            <p:ph type="sldNum" sz="quarter" idx="12"/>
          </p:nvPr>
        </p:nvSpPr>
        <p:spPr/>
        <p:txBody>
          <a:bodyPr/>
          <a:lstStyle/>
          <a:p>
            <a:fld id="{DCBAA8B5-178B-4E80-AEA0-ED9D8AFD354D}" type="slidenum">
              <a:rPr lang="en-SG" smtClean="0"/>
              <a:t>‹#›</a:t>
            </a:fld>
            <a:endParaRPr lang="en-SG"/>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DA879971-2012-4875-9715-3691D3406FD0}" type="datetimeFigureOut">
              <a:rPr lang="en-SG" smtClean="0"/>
              <a:t>30/8/2011</a:t>
            </a:fld>
            <a:endParaRPr lang="en-SG"/>
          </a:p>
        </p:txBody>
      </p:sp>
      <p:sp>
        <p:nvSpPr>
          <p:cNvPr id="5" name="Footer Placeholder 4"/>
          <p:cNvSpPr>
            <a:spLocks noGrp="1"/>
          </p:cNvSpPr>
          <p:nvPr>
            <p:ph type="ftr" sz="quarter" idx="11"/>
          </p:nvPr>
        </p:nvSpPr>
        <p:spPr/>
        <p:txBody>
          <a:bodyPr/>
          <a:lstStyle/>
          <a:p>
            <a:endParaRPr lang="en-SG"/>
          </a:p>
        </p:txBody>
      </p:sp>
      <p:sp>
        <p:nvSpPr>
          <p:cNvPr id="6" name="Slide Number Placeholder 5"/>
          <p:cNvSpPr>
            <a:spLocks noGrp="1"/>
          </p:cNvSpPr>
          <p:nvPr>
            <p:ph type="sldNum" sz="quarter" idx="12"/>
          </p:nvPr>
        </p:nvSpPr>
        <p:spPr/>
        <p:txBody>
          <a:bodyPr/>
          <a:lstStyle/>
          <a:p>
            <a:fld id="{DCBAA8B5-178B-4E80-AEA0-ED9D8AFD354D}" type="slidenum">
              <a:rPr lang="en-SG" smtClean="0"/>
              <a:t>‹#›</a:t>
            </a:fld>
            <a:endParaRPr lang="en-SG"/>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A879971-2012-4875-9715-3691D3406FD0}" type="datetimeFigureOut">
              <a:rPr lang="en-SG" smtClean="0"/>
              <a:t>30/8/2011</a:t>
            </a:fld>
            <a:endParaRPr lang="en-SG"/>
          </a:p>
        </p:txBody>
      </p:sp>
      <p:sp>
        <p:nvSpPr>
          <p:cNvPr id="5" name="Footer Placeholder 4"/>
          <p:cNvSpPr>
            <a:spLocks noGrp="1"/>
          </p:cNvSpPr>
          <p:nvPr>
            <p:ph type="ftr" sz="quarter" idx="11"/>
          </p:nvPr>
        </p:nvSpPr>
        <p:spPr/>
        <p:txBody>
          <a:bodyPr/>
          <a:lstStyle/>
          <a:p>
            <a:endParaRPr lang="en-SG"/>
          </a:p>
        </p:txBody>
      </p:sp>
      <p:sp>
        <p:nvSpPr>
          <p:cNvPr id="6" name="Slide Number Placeholder 5"/>
          <p:cNvSpPr>
            <a:spLocks noGrp="1"/>
          </p:cNvSpPr>
          <p:nvPr>
            <p:ph type="sldNum" sz="quarter" idx="12"/>
          </p:nvPr>
        </p:nvSpPr>
        <p:spPr/>
        <p:txBody>
          <a:bodyPr/>
          <a:lstStyle/>
          <a:p>
            <a:fld id="{DCBAA8B5-178B-4E80-AEA0-ED9D8AFD354D}" type="slidenum">
              <a:rPr lang="en-SG" smtClean="0"/>
              <a:t>‹#›</a:t>
            </a:fld>
            <a:endParaRPr lang="en-SG"/>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DA879971-2012-4875-9715-3691D3406FD0}" type="datetimeFigureOut">
              <a:rPr lang="en-SG" smtClean="0"/>
              <a:t>30/8/2011</a:t>
            </a:fld>
            <a:endParaRPr lang="en-SG"/>
          </a:p>
        </p:txBody>
      </p:sp>
      <p:sp>
        <p:nvSpPr>
          <p:cNvPr id="6" name="Footer Placeholder 5"/>
          <p:cNvSpPr>
            <a:spLocks noGrp="1"/>
          </p:cNvSpPr>
          <p:nvPr>
            <p:ph type="ftr" sz="quarter" idx="11"/>
          </p:nvPr>
        </p:nvSpPr>
        <p:spPr/>
        <p:txBody>
          <a:bodyPr/>
          <a:lstStyle/>
          <a:p>
            <a:endParaRPr lang="en-SG"/>
          </a:p>
        </p:txBody>
      </p:sp>
      <p:sp>
        <p:nvSpPr>
          <p:cNvPr id="7" name="Slide Number Placeholder 6"/>
          <p:cNvSpPr>
            <a:spLocks noGrp="1"/>
          </p:cNvSpPr>
          <p:nvPr>
            <p:ph type="sldNum" sz="quarter" idx="12"/>
          </p:nvPr>
        </p:nvSpPr>
        <p:spPr/>
        <p:txBody>
          <a:bodyPr/>
          <a:lstStyle/>
          <a:p>
            <a:fld id="{DCBAA8B5-178B-4E80-AEA0-ED9D8AFD354D}" type="slidenum">
              <a:rPr lang="en-SG" smtClean="0"/>
              <a:t>‹#›</a:t>
            </a:fld>
            <a:endParaRPr lang="en-SG"/>
          </a:p>
        </p:txBody>
      </p:sp>
      <p:sp>
        <p:nvSpPr>
          <p:cNvPr id="9" name="Content Placeholder 8"/>
          <p:cNvSpPr>
            <a:spLocks noGrp="1"/>
          </p:cNvSpPr>
          <p:nvPr>
            <p:ph sz="quarter" idx="13"/>
          </p:nvPr>
        </p:nvSpPr>
        <p:spPr>
          <a:xfrm>
            <a:off x="1042416" y="2313432"/>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DA879971-2012-4875-9715-3691D3406FD0}" type="datetimeFigureOut">
              <a:rPr lang="en-SG" smtClean="0"/>
              <a:t>30/8/2011</a:t>
            </a:fld>
            <a:endParaRPr lang="en-SG"/>
          </a:p>
        </p:txBody>
      </p:sp>
      <p:sp>
        <p:nvSpPr>
          <p:cNvPr id="8" name="Footer Placeholder 7"/>
          <p:cNvSpPr>
            <a:spLocks noGrp="1"/>
          </p:cNvSpPr>
          <p:nvPr>
            <p:ph type="ftr" sz="quarter" idx="11"/>
          </p:nvPr>
        </p:nvSpPr>
        <p:spPr/>
        <p:txBody>
          <a:bodyPr/>
          <a:lstStyle/>
          <a:p>
            <a:endParaRPr lang="en-SG"/>
          </a:p>
        </p:txBody>
      </p:sp>
      <p:sp>
        <p:nvSpPr>
          <p:cNvPr id="9" name="Slide Number Placeholder 8"/>
          <p:cNvSpPr>
            <a:spLocks noGrp="1"/>
          </p:cNvSpPr>
          <p:nvPr>
            <p:ph type="sldNum" sz="quarter" idx="12"/>
          </p:nvPr>
        </p:nvSpPr>
        <p:spPr/>
        <p:txBody>
          <a:bodyPr/>
          <a:lstStyle/>
          <a:p>
            <a:fld id="{DCBAA8B5-178B-4E80-AEA0-ED9D8AFD354D}" type="slidenum">
              <a:rPr lang="en-SG" smtClean="0"/>
              <a:t>‹#›</a:t>
            </a:fld>
            <a:endParaRPr lang="en-SG"/>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A879971-2012-4875-9715-3691D3406FD0}" type="datetimeFigureOut">
              <a:rPr lang="en-SG" smtClean="0"/>
              <a:t>30/8/2011</a:t>
            </a:fld>
            <a:endParaRPr lang="en-SG"/>
          </a:p>
        </p:txBody>
      </p:sp>
      <p:sp>
        <p:nvSpPr>
          <p:cNvPr id="4" name="Footer Placeholder 3"/>
          <p:cNvSpPr>
            <a:spLocks noGrp="1"/>
          </p:cNvSpPr>
          <p:nvPr>
            <p:ph type="ftr" sz="quarter" idx="11"/>
          </p:nvPr>
        </p:nvSpPr>
        <p:spPr/>
        <p:txBody>
          <a:bodyPr/>
          <a:lstStyle/>
          <a:p>
            <a:endParaRPr lang="en-SG"/>
          </a:p>
        </p:txBody>
      </p:sp>
      <p:sp>
        <p:nvSpPr>
          <p:cNvPr id="5" name="Slide Number Placeholder 4"/>
          <p:cNvSpPr>
            <a:spLocks noGrp="1"/>
          </p:cNvSpPr>
          <p:nvPr>
            <p:ph type="sldNum" sz="quarter" idx="12"/>
          </p:nvPr>
        </p:nvSpPr>
        <p:spPr/>
        <p:txBody>
          <a:bodyPr/>
          <a:lstStyle/>
          <a:p>
            <a:fld id="{DCBAA8B5-178B-4E80-AEA0-ED9D8AFD354D}" type="slidenum">
              <a:rPr lang="en-SG" smtClean="0"/>
              <a:t>‹#›</a:t>
            </a:fld>
            <a:endParaRPr lang="en-SG"/>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A879971-2012-4875-9715-3691D3406FD0}" type="datetimeFigureOut">
              <a:rPr lang="en-SG" smtClean="0"/>
              <a:t>30/8/2011</a:t>
            </a:fld>
            <a:endParaRPr lang="en-SG"/>
          </a:p>
        </p:txBody>
      </p:sp>
      <p:sp>
        <p:nvSpPr>
          <p:cNvPr id="3" name="Footer Placeholder 2"/>
          <p:cNvSpPr>
            <a:spLocks noGrp="1"/>
          </p:cNvSpPr>
          <p:nvPr>
            <p:ph type="ftr" sz="quarter" idx="11"/>
          </p:nvPr>
        </p:nvSpPr>
        <p:spPr/>
        <p:txBody>
          <a:bodyPr/>
          <a:lstStyle/>
          <a:p>
            <a:endParaRPr lang="en-SG"/>
          </a:p>
        </p:txBody>
      </p:sp>
      <p:sp>
        <p:nvSpPr>
          <p:cNvPr id="4" name="Slide Number Placeholder 3"/>
          <p:cNvSpPr>
            <a:spLocks noGrp="1"/>
          </p:cNvSpPr>
          <p:nvPr>
            <p:ph type="sldNum" sz="quarter" idx="12"/>
          </p:nvPr>
        </p:nvSpPr>
        <p:spPr/>
        <p:txBody>
          <a:bodyPr/>
          <a:lstStyle/>
          <a:p>
            <a:fld id="{DCBAA8B5-178B-4E80-AEA0-ED9D8AFD354D}" type="slidenum">
              <a:rPr lang="en-SG" smtClean="0"/>
              <a:t>‹#›</a:t>
            </a:fld>
            <a:endParaRPr lang="en-SG"/>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DA879971-2012-4875-9715-3691D3406FD0}" type="datetimeFigureOut">
              <a:rPr lang="en-SG" smtClean="0"/>
              <a:t>30/8/2011</a:t>
            </a:fld>
            <a:endParaRPr lang="en-SG"/>
          </a:p>
        </p:txBody>
      </p:sp>
      <p:sp>
        <p:nvSpPr>
          <p:cNvPr id="7" name="Slide Number Placeholder 6"/>
          <p:cNvSpPr>
            <a:spLocks noGrp="1"/>
          </p:cNvSpPr>
          <p:nvPr>
            <p:ph type="sldNum" sz="quarter" idx="12"/>
          </p:nvPr>
        </p:nvSpPr>
        <p:spPr/>
        <p:txBody>
          <a:bodyPr/>
          <a:lstStyle/>
          <a:p>
            <a:fld id="{DCBAA8B5-178B-4E80-AEA0-ED9D8AFD354D}" type="slidenum">
              <a:rPr lang="en-SG" smtClean="0"/>
              <a:t>‹#›</a:t>
            </a:fld>
            <a:endParaRPr lang="en-SG"/>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SG"/>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en-US" smtClean="0"/>
              <a:t>Click to edit Master title style</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en-US" smtClean="0"/>
              <a:t>Click to edit Master title style</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A879971-2012-4875-9715-3691D3406FD0}" type="datetimeFigureOut">
              <a:rPr lang="en-SG" smtClean="0"/>
              <a:t>30/8/2011</a:t>
            </a:fld>
            <a:endParaRPr lang="en-SG"/>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SG"/>
          </a:p>
        </p:txBody>
      </p:sp>
      <p:sp>
        <p:nvSpPr>
          <p:cNvPr id="7" name="Slide Number Placeholder 6"/>
          <p:cNvSpPr>
            <a:spLocks noGrp="1"/>
          </p:cNvSpPr>
          <p:nvPr>
            <p:ph type="sldNum" sz="quarter" idx="12"/>
          </p:nvPr>
        </p:nvSpPr>
        <p:spPr/>
        <p:txBody>
          <a:bodyPr/>
          <a:lstStyle/>
          <a:p>
            <a:fld id="{DCBAA8B5-178B-4E80-AEA0-ED9D8AFD354D}" type="slidenum">
              <a:rPr lang="en-SG" smtClean="0"/>
              <a:t>‹#›</a:t>
            </a:fld>
            <a:endParaRPr lang="en-SG"/>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DA879971-2012-4875-9715-3691D3406FD0}" type="datetimeFigureOut">
              <a:rPr lang="en-SG" smtClean="0"/>
              <a:t>30/8/2011</a:t>
            </a:fld>
            <a:endParaRPr lang="en-SG"/>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en-SG"/>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DCBAA8B5-178B-4E80-AEA0-ED9D8AFD354D}" type="slidenum">
              <a:rPr lang="en-SG" smtClean="0"/>
              <a:t>‹#›</a:t>
            </a:fld>
            <a:endParaRPr lang="en-SG"/>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0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274320" algn="l" defTabSz="914400" rtl="0"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l" defTabSz="914400" rtl="0"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l" defTabSz="914400" rtl="0"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l" defTabSz="914400" rtl="0"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l" defTabSz="914400" rtl="0"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Murder most foul – G30</a:t>
            </a:r>
            <a:endParaRPr lang="en-SG" dirty="0"/>
          </a:p>
        </p:txBody>
      </p:sp>
      <p:sp>
        <p:nvSpPr>
          <p:cNvPr id="3" name="Subtitle 2"/>
          <p:cNvSpPr>
            <a:spLocks noGrp="1"/>
          </p:cNvSpPr>
          <p:nvPr>
            <p:ph type="subTitle" idx="1"/>
          </p:nvPr>
        </p:nvSpPr>
        <p:spPr/>
        <p:txBody>
          <a:bodyPr>
            <a:normAutofit lnSpcReduction="10000"/>
          </a:bodyPr>
          <a:lstStyle/>
          <a:p>
            <a:r>
              <a:rPr lang="en-US" dirty="0" err="1" smtClean="0"/>
              <a:t>Koh</a:t>
            </a:r>
            <a:r>
              <a:rPr lang="en-US" dirty="0" smtClean="0"/>
              <a:t> </a:t>
            </a:r>
            <a:r>
              <a:rPr lang="en-US" dirty="0" err="1" smtClean="0"/>
              <a:t>Kah</a:t>
            </a:r>
            <a:r>
              <a:rPr lang="en-US" dirty="0" smtClean="0"/>
              <a:t> </a:t>
            </a:r>
            <a:r>
              <a:rPr lang="en-US" dirty="0" err="1" smtClean="0"/>
              <a:t>Xuan</a:t>
            </a:r>
            <a:r>
              <a:rPr lang="en-US" dirty="0" smtClean="0"/>
              <a:t> (2P4)</a:t>
            </a:r>
          </a:p>
          <a:p>
            <a:r>
              <a:rPr lang="en-US" dirty="0" err="1" smtClean="0"/>
              <a:t>Shie</a:t>
            </a:r>
            <a:r>
              <a:rPr lang="en-US" dirty="0" smtClean="0"/>
              <a:t> Yu </a:t>
            </a:r>
            <a:r>
              <a:rPr lang="en-US" dirty="0" err="1" smtClean="0"/>
              <a:t>Hao</a:t>
            </a:r>
            <a:r>
              <a:rPr lang="en-US" dirty="0" smtClean="0"/>
              <a:t> (2P4)</a:t>
            </a:r>
          </a:p>
          <a:p>
            <a:r>
              <a:rPr lang="en-US" dirty="0" smtClean="0"/>
              <a:t>Tan </a:t>
            </a:r>
            <a:r>
              <a:rPr lang="en-US" dirty="0" err="1" smtClean="0"/>
              <a:t>Chuan</a:t>
            </a:r>
            <a:r>
              <a:rPr lang="en-US" dirty="0" smtClean="0"/>
              <a:t> </a:t>
            </a:r>
            <a:r>
              <a:rPr lang="en-US" dirty="0" err="1" smtClean="0"/>
              <a:t>Xin</a:t>
            </a:r>
            <a:r>
              <a:rPr lang="en-US" dirty="0" smtClean="0"/>
              <a:t> (2P4)</a:t>
            </a:r>
          </a:p>
          <a:p>
            <a:r>
              <a:rPr lang="en-US" dirty="0" smtClean="0"/>
              <a:t>Per Sheng Xiang (2P4)</a:t>
            </a:r>
            <a:endParaRPr lang="en-SG" dirty="0"/>
          </a:p>
        </p:txBody>
      </p:sp>
    </p:spTree>
    <p:extLst>
      <p:ext uri="{BB962C8B-B14F-4D97-AF65-F5344CB8AC3E}">
        <p14:creationId xmlns:p14="http://schemas.microsoft.com/office/powerpoint/2010/main" val="212876968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692696"/>
            <a:ext cx="7024744" cy="1477968"/>
          </a:xfrm>
        </p:spPr>
        <p:txBody>
          <a:bodyPr>
            <a:noAutofit/>
          </a:bodyPr>
          <a:lstStyle/>
          <a:p>
            <a:r>
              <a:rPr lang="en-US" sz="2800" dirty="0" smtClean="0"/>
              <a:t>What has been learnt about crime solving and using evidence to build a case? </a:t>
            </a:r>
            <a:endParaRPr lang="en-SG" sz="2800" dirty="0"/>
          </a:p>
        </p:txBody>
      </p:sp>
      <p:sp>
        <p:nvSpPr>
          <p:cNvPr id="3" name="Content Placeholder 2"/>
          <p:cNvSpPr>
            <a:spLocks noGrp="1"/>
          </p:cNvSpPr>
          <p:nvPr>
            <p:ph idx="1"/>
          </p:nvPr>
        </p:nvSpPr>
        <p:spPr/>
        <p:txBody>
          <a:bodyPr/>
          <a:lstStyle/>
          <a:p>
            <a:r>
              <a:rPr lang="en-US" dirty="0" smtClean="0"/>
              <a:t>Linking of evidence to get the solution</a:t>
            </a:r>
          </a:p>
          <a:p>
            <a:r>
              <a:rPr lang="en-US" dirty="0" smtClean="0"/>
              <a:t>Arrest Warrant</a:t>
            </a:r>
          </a:p>
          <a:p>
            <a:r>
              <a:rPr lang="en-US" dirty="0" smtClean="0"/>
              <a:t>Forensic Science</a:t>
            </a:r>
          </a:p>
          <a:p>
            <a:r>
              <a:rPr lang="en-US" dirty="0" smtClean="0"/>
              <a:t>Type of questions to ask the suspect </a:t>
            </a:r>
          </a:p>
          <a:p>
            <a:r>
              <a:rPr lang="en-US" dirty="0" smtClean="0"/>
              <a:t>Be daring to make assumptions and prove evidence</a:t>
            </a:r>
          </a:p>
          <a:p>
            <a:endParaRPr lang="en-SG" dirty="0"/>
          </a:p>
        </p:txBody>
      </p:sp>
    </p:spTree>
    <p:extLst>
      <p:ext uri="{BB962C8B-B14F-4D97-AF65-F5344CB8AC3E}">
        <p14:creationId xmlns:p14="http://schemas.microsoft.com/office/powerpoint/2010/main" val="341727435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800" dirty="0" smtClean="0"/>
              <a:t>Why are so many matches required for fingerprints to be accepted as evidence?</a:t>
            </a:r>
            <a:endParaRPr lang="en-SG" sz="2800" dirty="0"/>
          </a:p>
        </p:txBody>
      </p:sp>
      <p:sp>
        <p:nvSpPr>
          <p:cNvPr id="3" name="Content Placeholder 2"/>
          <p:cNvSpPr>
            <a:spLocks noGrp="1"/>
          </p:cNvSpPr>
          <p:nvPr>
            <p:ph idx="1"/>
          </p:nvPr>
        </p:nvSpPr>
        <p:spPr/>
        <p:txBody>
          <a:bodyPr/>
          <a:lstStyle/>
          <a:p>
            <a:r>
              <a:rPr lang="en-US" dirty="0" smtClean="0"/>
              <a:t>Different fingerprints have similarities</a:t>
            </a:r>
          </a:p>
          <a:p>
            <a:pPr>
              <a:buFont typeface="Wingdings" pitchFamily="2" charset="2"/>
              <a:buChar char="v"/>
            </a:pPr>
            <a:r>
              <a:rPr lang="en-US" dirty="0" smtClean="0"/>
              <a:t>Loop</a:t>
            </a:r>
          </a:p>
          <a:p>
            <a:pPr>
              <a:buFont typeface="Wingdings" pitchFamily="2" charset="2"/>
              <a:buChar char="v"/>
            </a:pPr>
            <a:r>
              <a:rPr lang="en-US" dirty="0" smtClean="0"/>
              <a:t>Arch</a:t>
            </a:r>
          </a:p>
          <a:p>
            <a:pPr>
              <a:buFont typeface="Wingdings" pitchFamily="2" charset="2"/>
              <a:buChar char="v"/>
            </a:pPr>
            <a:r>
              <a:rPr lang="en-US" dirty="0" smtClean="0"/>
              <a:t>Composite</a:t>
            </a:r>
          </a:p>
          <a:p>
            <a:pPr>
              <a:buFont typeface="Wingdings" pitchFamily="2" charset="2"/>
              <a:buChar char="v"/>
            </a:pPr>
            <a:r>
              <a:rPr lang="en-US" dirty="0" smtClean="0"/>
              <a:t>Whorl</a:t>
            </a:r>
          </a:p>
          <a:p>
            <a:r>
              <a:rPr lang="en-US" dirty="0" smtClean="0"/>
              <a:t>Ensure accuracy</a:t>
            </a:r>
          </a:p>
          <a:p>
            <a:endParaRPr lang="en-US" dirty="0" smtClean="0"/>
          </a:p>
        </p:txBody>
      </p:sp>
    </p:spTree>
    <p:extLst>
      <p:ext uri="{BB962C8B-B14F-4D97-AF65-F5344CB8AC3E}">
        <p14:creationId xmlns:p14="http://schemas.microsoft.com/office/powerpoint/2010/main" val="149074122"/>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z="3200" dirty="0" smtClean="0"/>
              <a:t>What examples did you have of “knowing” something and “proving something”?</a:t>
            </a:r>
            <a:endParaRPr lang="en-SG" sz="3200" dirty="0"/>
          </a:p>
        </p:txBody>
      </p:sp>
      <p:sp>
        <p:nvSpPr>
          <p:cNvPr id="3" name="Content Placeholder 2"/>
          <p:cNvSpPr>
            <a:spLocks noGrp="1"/>
          </p:cNvSpPr>
          <p:nvPr>
            <p:ph idx="1"/>
          </p:nvPr>
        </p:nvSpPr>
        <p:spPr/>
        <p:txBody>
          <a:bodyPr/>
          <a:lstStyle/>
          <a:p>
            <a:r>
              <a:rPr lang="en-US" dirty="0" smtClean="0"/>
              <a:t>Knowing something:</a:t>
            </a:r>
          </a:p>
          <a:p>
            <a:pPr>
              <a:buFont typeface="Wingdings" pitchFamily="2" charset="2"/>
              <a:buChar char="v"/>
            </a:pPr>
            <a:r>
              <a:rPr lang="en-US" dirty="0" smtClean="0"/>
              <a:t>Fingerprints present at the crime scene belongs to murderer</a:t>
            </a:r>
          </a:p>
          <a:p>
            <a:pPr>
              <a:buFont typeface="Wingdings" pitchFamily="2" charset="2"/>
              <a:buChar char="v"/>
            </a:pPr>
            <a:r>
              <a:rPr lang="en-US" dirty="0" smtClean="0"/>
              <a:t>Someone sat on the beanbag</a:t>
            </a:r>
          </a:p>
          <a:p>
            <a:pPr>
              <a:buFont typeface="Wingdings" pitchFamily="2" charset="2"/>
              <a:buChar char="v"/>
            </a:pPr>
            <a:r>
              <a:rPr lang="en-US" dirty="0" smtClean="0"/>
              <a:t>A pistol is used to kill John Lee</a:t>
            </a:r>
          </a:p>
          <a:p>
            <a:pPr>
              <a:buFont typeface="Wingdings" pitchFamily="2" charset="2"/>
              <a:buChar char="v"/>
            </a:pPr>
            <a:r>
              <a:rPr lang="en-US" dirty="0" smtClean="0"/>
              <a:t>Someone  stepped on the garden bed before</a:t>
            </a:r>
          </a:p>
        </p:txBody>
      </p:sp>
    </p:spTree>
    <p:extLst>
      <p:ext uri="{BB962C8B-B14F-4D97-AF65-F5344CB8AC3E}">
        <p14:creationId xmlns:p14="http://schemas.microsoft.com/office/powerpoint/2010/main" val="151520336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800" dirty="0"/>
              <a:t>What examples did you have of “knowing” something and “proving something”?</a:t>
            </a:r>
            <a:endParaRPr lang="en-SG" sz="2800" dirty="0"/>
          </a:p>
        </p:txBody>
      </p:sp>
      <p:sp>
        <p:nvSpPr>
          <p:cNvPr id="3" name="Content Placeholder 2"/>
          <p:cNvSpPr>
            <a:spLocks noGrp="1"/>
          </p:cNvSpPr>
          <p:nvPr>
            <p:ph idx="1"/>
          </p:nvPr>
        </p:nvSpPr>
        <p:spPr/>
        <p:txBody>
          <a:bodyPr/>
          <a:lstStyle/>
          <a:p>
            <a:r>
              <a:rPr lang="en-US" dirty="0" smtClean="0"/>
              <a:t>Proving Something</a:t>
            </a:r>
          </a:p>
          <a:p>
            <a:pPr>
              <a:buFont typeface="Wingdings" pitchFamily="2" charset="2"/>
              <a:buChar char="v"/>
            </a:pPr>
            <a:r>
              <a:rPr lang="en-US" dirty="0" smtClean="0"/>
              <a:t>Matching of fingerprints on cartridge to identify murderer</a:t>
            </a:r>
          </a:p>
          <a:p>
            <a:pPr>
              <a:buFont typeface="Wingdings" pitchFamily="2" charset="2"/>
              <a:buChar char="v"/>
            </a:pPr>
            <a:r>
              <a:rPr lang="en-US" dirty="0" smtClean="0"/>
              <a:t>Matching of footprints on garden bed </a:t>
            </a:r>
          </a:p>
          <a:p>
            <a:pPr>
              <a:buFont typeface="Wingdings" pitchFamily="2" charset="2"/>
              <a:buChar char="v"/>
            </a:pPr>
            <a:r>
              <a:rPr lang="en-US" dirty="0" smtClean="0"/>
              <a:t>Matching of DNA on beanbag</a:t>
            </a:r>
          </a:p>
          <a:p>
            <a:pPr>
              <a:buFont typeface="Wingdings" pitchFamily="2" charset="2"/>
              <a:buChar char="v"/>
            </a:pPr>
            <a:r>
              <a:rPr lang="en-US" dirty="0" smtClean="0"/>
              <a:t>Matching of hair </a:t>
            </a:r>
            <a:r>
              <a:rPr lang="en-US" smtClean="0"/>
              <a:t>and thread</a:t>
            </a:r>
          </a:p>
        </p:txBody>
      </p:sp>
    </p:spTree>
    <p:extLst>
      <p:ext uri="{BB962C8B-B14F-4D97-AF65-F5344CB8AC3E}">
        <p14:creationId xmlns:p14="http://schemas.microsoft.com/office/powerpoint/2010/main" val="9070789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79712" y="2708920"/>
            <a:ext cx="7024744" cy="1143000"/>
          </a:xfrm>
        </p:spPr>
        <p:txBody>
          <a:bodyPr/>
          <a:lstStyle/>
          <a:p>
            <a:r>
              <a:rPr lang="en-US" b="1" dirty="0" smtClean="0"/>
              <a:t>Section 3: The Verdict</a:t>
            </a:r>
            <a:endParaRPr lang="en-SG" b="1" dirty="0"/>
          </a:p>
        </p:txBody>
      </p:sp>
    </p:spTree>
    <p:extLst>
      <p:ext uri="{BB962C8B-B14F-4D97-AF65-F5344CB8AC3E}">
        <p14:creationId xmlns:p14="http://schemas.microsoft.com/office/powerpoint/2010/main" val="193432214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52736"/>
            <a:ext cx="7024744" cy="1117928"/>
          </a:xfrm>
        </p:spPr>
        <p:txBody>
          <a:bodyPr>
            <a:noAutofit/>
          </a:bodyPr>
          <a:lstStyle/>
          <a:p>
            <a:r>
              <a:rPr lang="en-US" sz="2500" dirty="0" smtClean="0"/>
              <a:t>What punishment any member of the suspects should get and why they should get this punishment</a:t>
            </a:r>
            <a:endParaRPr lang="en-SG" sz="2500" dirty="0"/>
          </a:p>
        </p:txBody>
      </p:sp>
      <p:sp>
        <p:nvSpPr>
          <p:cNvPr id="3" name="Content Placeholder 2"/>
          <p:cNvSpPr>
            <a:spLocks noGrp="1"/>
          </p:cNvSpPr>
          <p:nvPr>
            <p:ph idx="1"/>
          </p:nvPr>
        </p:nvSpPr>
        <p:spPr/>
        <p:txBody>
          <a:bodyPr/>
          <a:lstStyle/>
          <a:p>
            <a:r>
              <a:rPr lang="en-US" dirty="0" smtClean="0"/>
              <a:t>Peter Hamilton</a:t>
            </a:r>
          </a:p>
          <a:p>
            <a:pPr lvl="1"/>
            <a:r>
              <a:rPr lang="en-US" dirty="0" smtClean="0"/>
              <a:t>Death sentence, Singapore</a:t>
            </a:r>
          </a:p>
          <a:p>
            <a:pPr lvl="1"/>
            <a:r>
              <a:rPr lang="en-US" dirty="0" smtClean="0"/>
              <a:t>Elsewhere, depends on the law</a:t>
            </a:r>
            <a:br>
              <a:rPr lang="en-US" dirty="0" smtClean="0"/>
            </a:br>
            <a:endParaRPr lang="en-US" dirty="0" smtClean="0"/>
          </a:p>
          <a:p>
            <a:r>
              <a:rPr lang="en-US" dirty="0" smtClean="0"/>
              <a:t>Jack Smith</a:t>
            </a:r>
          </a:p>
          <a:p>
            <a:pPr lvl="1"/>
            <a:r>
              <a:rPr lang="en-US" dirty="0" smtClean="0"/>
              <a:t>Death sentence, Singapore</a:t>
            </a:r>
          </a:p>
          <a:p>
            <a:pPr lvl="1"/>
            <a:r>
              <a:rPr lang="en-US" dirty="0" smtClean="0"/>
              <a:t>Elsewhere, depends on the law</a:t>
            </a:r>
          </a:p>
        </p:txBody>
      </p:sp>
    </p:spTree>
    <p:extLst>
      <p:ext uri="{BB962C8B-B14F-4D97-AF65-F5344CB8AC3E}">
        <p14:creationId xmlns:p14="http://schemas.microsoft.com/office/powerpoint/2010/main" val="262878357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500" dirty="0" smtClean="0"/>
              <a:t>Argue a case that the person who held the party should or should not be charged with an offence.</a:t>
            </a:r>
            <a:endParaRPr lang="en-SG" sz="2500" dirty="0"/>
          </a:p>
        </p:txBody>
      </p:sp>
      <p:sp>
        <p:nvSpPr>
          <p:cNvPr id="3" name="Content Placeholder 2"/>
          <p:cNvSpPr>
            <a:spLocks noGrp="1"/>
          </p:cNvSpPr>
          <p:nvPr>
            <p:ph idx="1"/>
          </p:nvPr>
        </p:nvSpPr>
        <p:spPr/>
        <p:txBody>
          <a:bodyPr/>
          <a:lstStyle/>
          <a:p>
            <a:r>
              <a:rPr lang="en-US" dirty="0" smtClean="0"/>
              <a:t>Yes</a:t>
            </a:r>
          </a:p>
          <a:p>
            <a:pPr lvl="1"/>
            <a:r>
              <a:rPr lang="en-US" dirty="0" smtClean="0"/>
              <a:t>Drug abuse</a:t>
            </a:r>
            <a:endParaRPr lang="en-SG" dirty="0" smtClean="0"/>
          </a:p>
          <a:p>
            <a:pPr lvl="1"/>
            <a:r>
              <a:rPr lang="en-US" dirty="0" smtClean="0"/>
              <a:t>Not murder charges</a:t>
            </a:r>
          </a:p>
        </p:txBody>
      </p:sp>
    </p:spTree>
    <p:extLst>
      <p:ext uri="{BB962C8B-B14F-4D97-AF65-F5344CB8AC3E}">
        <p14:creationId xmlns:p14="http://schemas.microsoft.com/office/powerpoint/2010/main" val="54807355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000" dirty="0" smtClean="0"/>
              <a:t>If you were judge, what decisions would you have made about the suspects guilt, what sentences would you have imposed and why would you have imposed them</a:t>
            </a:r>
            <a:endParaRPr lang="en-SG" sz="2000" dirty="0"/>
          </a:p>
        </p:txBody>
      </p:sp>
      <p:sp>
        <p:nvSpPr>
          <p:cNvPr id="3" name="Content Placeholder 2"/>
          <p:cNvSpPr>
            <a:spLocks noGrp="1"/>
          </p:cNvSpPr>
          <p:nvPr>
            <p:ph idx="1"/>
          </p:nvPr>
        </p:nvSpPr>
        <p:spPr/>
        <p:txBody>
          <a:bodyPr/>
          <a:lstStyle/>
          <a:p>
            <a:r>
              <a:rPr lang="en-US" dirty="0" smtClean="0"/>
              <a:t>The suspects are guilty</a:t>
            </a:r>
          </a:p>
          <a:p>
            <a:r>
              <a:rPr lang="en-US" dirty="0" smtClean="0"/>
              <a:t>Death in Singapore, and others in accordance to law of other countries</a:t>
            </a:r>
          </a:p>
          <a:p>
            <a:r>
              <a:rPr lang="en-US" dirty="0" smtClean="0"/>
              <a:t>Capital offence</a:t>
            </a:r>
            <a:endParaRPr lang="en-SG" dirty="0"/>
          </a:p>
        </p:txBody>
      </p:sp>
    </p:spTree>
    <p:extLst>
      <p:ext uri="{BB962C8B-B14F-4D97-AF65-F5344CB8AC3E}">
        <p14:creationId xmlns:p14="http://schemas.microsoft.com/office/powerpoint/2010/main" val="390862720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619672" y="2636912"/>
            <a:ext cx="7024744" cy="1143000"/>
          </a:xfrm>
        </p:spPr>
        <p:txBody>
          <a:bodyPr/>
          <a:lstStyle/>
          <a:p>
            <a:r>
              <a:rPr lang="en-US" b="1" dirty="0" smtClean="0"/>
              <a:t>Section 4: Your Selection</a:t>
            </a:r>
            <a:endParaRPr lang="en-SG" b="1" dirty="0"/>
          </a:p>
        </p:txBody>
      </p:sp>
    </p:spTree>
    <p:extLst>
      <p:ext uri="{BB962C8B-B14F-4D97-AF65-F5344CB8AC3E}">
        <p14:creationId xmlns:p14="http://schemas.microsoft.com/office/powerpoint/2010/main" val="1670776485"/>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764704"/>
            <a:ext cx="7024744" cy="1143000"/>
          </a:xfrm>
        </p:spPr>
        <p:txBody>
          <a:bodyPr/>
          <a:lstStyle/>
          <a:p>
            <a:r>
              <a:rPr lang="en-US" dirty="0" smtClean="0"/>
              <a:t>Reflection: </a:t>
            </a:r>
            <a:r>
              <a:rPr lang="en-US" dirty="0" err="1" smtClean="0"/>
              <a:t>Kah</a:t>
            </a:r>
            <a:r>
              <a:rPr lang="en-US" dirty="0" smtClean="0"/>
              <a:t> </a:t>
            </a:r>
            <a:r>
              <a:rPr lang="en-US" dirty="0" err="1" smtClean="0"/>
              <a:t>Xuan</a:t>
            </a:r>
            <a:endParaRPr lang="en-SG" dirty="0"/>
          </a:p>
        </p:txBody>
      </p:sp>
      <p:sp>
        <p:nvSpPr>
          <p:cNvPr id="3" name="Content Placeholder 2"/>
          <p:cNvSpPr>
            <a:spLocks noGrp="1"/>
          </p:cNvSpPr>
          <p:nvPr>
            <p:ph idx="1"/>
          </p:nvPr>
        </p:nvSpPr>
        <p:spPr>
          <a:xfrm>
            <a:off x="1043608" y="1988840"/>
            <a:ext cx="6777317" cy="3508977"/>
          </a:xfrm>
        </p:spPr>
        <p:txBody>
          <a:bodyPr>
            <a:normAutofit fontScale="62500" lnSpcReduction="20000"/>
          </a:bodyPr>
          <a:lstStyle/>
          <a:p>
            <a:pPr marL="68580" indent="0">
              <a:buNone/>
            </a:pPr>
            <a:r>
              <a:rPr lang="en-US" dirty="0" smtClean="0"/>
              <a:t>Through the entire course, I have learnt many new skills regarding laboratory works. I was exposed to more forms of experiments and found out that during the experiments, much skills learnt in lessons were applicable. However, sometimes, we faced difficulty when the task only required us to look for matching evidences. We found it hard to describe and compare, since there were only guidance in words but not actual examples for us to follow.</a:t>
            </a:r>
          </a:p>
          <a:p>
            <a:pPr marL="68580" indent="0">
              <a:buNone/>
            </a:pPr>
            <a:endParaRPr lang="en-US" dirty="0"/>
          </a:p>
          <a:p>
            <a:pPr marL="68580" indent="0">
              <a:buNone/>
            </a:pPr>
            <a:r>
              <a:rPr lang="en-US" dirty="0" smtClean="0"/>
              <a:t>I also feel that to the solve case, I will have to be very clear of what is going on. Hence, we attempted to construct a timeline to point out specific events that happened. Unfortunately, even though we deduced the murderer, we were unable to find out who were to ones who made the anonymous calls and what were their motives. We also had to be extremely attentive during the question asking session as we had to look for contradicting statements made by the respective suspects and witnesses.   </a:t>
            </a:r>
            <a:endParaRPr lang="en-SG" dirty="0"/>
          </a:p>
        </p:txBody>
      </p:sp>
    </p:spTree>
    <p:extLst>
      <p:ext uri="{BB962C8B-B14F-4D97-AF65-F5344CB8AC3E}">
        <p14:creationId xmlns:p14="http://schemas.microsoft.com/office/powerpoint/2010/main" val="102539193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2636912"/>
            <a:ext cx="7024744" cy="1143000"/>
          </a:xfrm>
        </p:spPr>
        <p:txBody>
          <a:bodyPr>
            <a:normAutofit/>
          </a:bodyPr>
          <a:lstStyle/>
          <a:p>
            <a:r>
              <a:rPr lang="en-US" b="1" dirty="0" smtClean="0"/>
              <a:t>Section 1: Solving the crime</a:t>
            </a:r>
            <a:endParaRPr lang="en-SG" b="1" dirty="0"/>
          </a:p>
        </p:txBody>
      </p:sp>
    </p:spTree>
    <p:extLst>
      <p:ext uri="{BB962C8B-B14F-4D97-AF65-F5344CB8AC3E}">
        <p14:creationId xmlns:p14="http://schemas.microsoft.com/office/powerpoint/2010/main" val="3991679324"/>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Reflection: Yu </a:t>
            </a:r>
            <a:r>
              <a:rPr lang="en-US" dirty="0" err="1" smtClean="0"/>
              <a:t>Hao</a:t>
            </a:r>
            <a:endParaRPr lang="en-SG" dirty="0"/>
          </a:p>
        </p:txBody>
      </p:sp>
      <p:sp>
        <p:nvSpPr>
          <p:cNvPr id="3" name="Content Placeholder 2"/>
          <p:cNvSpPr>
            <a:spLocks noGrp="1"/>
          </p:cNvSpPr>
          <p:nvPr>
            <p:ph idx="1"/>
          </p:nvPr>
        </p:nvSpPr>
        <p:spPr>
          <a:xfrm>
            <a:off x="1043492" y="2323652"/>
            <a:ext cx="6777317" cy="3697636"/>
          </a:xfrm>
        </p:spPr>
        <p:txBody>
          <a:bodyPr>
            <a:normAutofit fontScale="62500" lnSpcReduction="20000"/>
          </a:bodyPr>
          <a:lstStyle/>
          <a:p>
            <a:pPr marL="68580" indent="0">
              <a:buNone/>
            </a:pPr>
            <a:r>
              <a:rPr lang="en-US" dirty="0" smtClean="0"/>
              <a:t>I feel that this IDS lesson given to us is very fruitful as we get to do many hands-on laboratory work that we will not have a chance to do during our normal laboratory lessons in class. Furthermore, listening and watching forensic scientists in work is totally different when I myself tried to do it. </a:t>
            </a:r>
          </a:p>
          <a:p>
            <a:pPr marL="68580" indent="0">
              <a:buNone/>
            </a:pPr>
            <a:endParaRPr lang="en-US" dirty="0" smtClean="0"/>
          </a:p>
          <a:p>
            <a:pPr marL="68580" indent="0">
              <a:buNone/>
            </a:pPr>
            <a:r>
              <a:rPr lang="en-US" dirty="0" smtClean="0"/>
              <a:t>In this whole crime solving, I finally understand that I am not very suitable to be in forensic science. Since young, I have aspired to be a forensic scientist but after this 4 lessons of work, I find that I am not observant enough and I cannot link the evidence up properly. Also, I could not chain up my thoughts when it comes to brainstorming. But I think that all these need experience and it all takes time. </a:t>
            </a:r>
          </a:p>
          <a:p>
            <a:pPr marL="68580" indent="0">
              <a:buNone/>
            </a:pPr>
            <a:endParaRPr lang="en-US" dirty="0" smtClean="0"/>
          </a:p>
          <a:p>
            <a:pPr marL="68580" indent="0">
              <a:buNone/>
            </a:pPr>
            <a:r>
              <a:rPr lang="en-US" dirty="0" smtClean="0"/>
              <a:t>After all the lab work, I realized the importance of the recording and reliability of evidence. Just like the fingerprinting, we need a minimum of at least 8 matches before we can determine whose fingerprint is it. Last but not least, I enjoyed the forensic lesson provided and would hope that I can join next year too!   </a:t>
            </a:r>
            <a:endParaRPr lang="en-SG" dirty="0"/>
          </a:p>
        </p:txBody>
      </p:sp>
    </p:spTree>
    <p:extLst>
      <p:ext uri="{BB962C8B-B14F-4D97-AF65-F5344CB8AC3E}">
        <p14:creationId xmlns:p14="http://schemas.microsoft.com/office/powerpoint/2010/main" val="2298329826"/>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332656"/>
            <a:ext cx="7024744" cy="936104"/>
          </a:xfrm>
        </p:spPr>
        <p:txBody>
          <a:bodyPr/>
          <a:lstStyle/>
          <a:p>
            <a:r>
              <a:rPr lang="en-US" dirty="0" smtClean="0"/>
              <a:t>Reflection: </a:t>
            </a:r>
            <a:r>
              <a:rPr lang="en-US" dirty="0" err="1" smtClean="0"/>
              <a:t>Chuan</a:t>
            </a:r>
            <a:r>
              <a:rPr lang="en-US" dirty="0" smtClean="0"/>
              <a:t> </a:t>
            </a:r>
            <a:r>
              <a:rPr lang="en-US" dirty="0" err="1" smtClean="0"/>
              <a:t>Xin</a:t>
            </a:r>
            <a:endParaRPr lang="en-SG" dirty="0"/>
          </a:p>
        </p:txBody>
      </p:sp>
      <p:sp>
        <p:nvSpPr>
          <p:cNvPr id="3" name="Content Placeholder 2"/>
          <p:cNvSpPr>
            <a:spLocks noGrp="1"/>
          </p:cNvSpPr>
          <p:nvPr>
            <p:ph idx="1"/>
          </p:nvPr>
        </p:nvSpPr>
        <p:spPr>
          <a:xfrm>
            <a:off x="683568" y="1412776"/>
            <a:ext cx="7560956" cy="5184576"/>
          </a:xfrm>
        </p:spPr>
        <p:txBody>
          <a:bodyPr>
            <a:normAutofit fontScale="62500" lnSpcReduction="20000"/>
          </a:bodyPr>
          <a:lstStyle/>
          <a:p>
            <a:pPr marL="68580" indent="0">
              <a:buNone/>
            </a:pPr>
            <a:r>
              <a:rPr lang="en-US" dirty="0" smtClean="0"/>
              <a:t>The part of the entire course that has taught me the most was not the experiments, but instead the questioning sessions. Short as they were in comparison to the laboratory sessions, it was by far the most important. In the short questioning sessions that we had, I learnt that the phrasing of the question is very hard, and that it has to be very precise, or a false answer can be given very easily. This questioning session really pressed the brain hard to think of the right question to ask too.</a:t>
            </a:r>
          </a:p>
          <a:p>
            <a:pPr marL="68580" indent="0">
              <a:buNone/>
            </a:pPr>
            <a:endParaRPr lang="en-US" dirty="0"/>
          </a:p>
          <a:p>
            <a:pPr marL="68580" indent="0">
              <a:buNone/>
            </a:pPr>
            <a:r>
              <a:rPr lang="en-US" dirty="0" smtClean="0"/>
              <a:t>Also, the questioning session helped me learn that there is a lot of trial and error in questioning a suspect, but a lot of it boils down to listening skills. We had to try a lot of times before we could identify the right person to ask questions, and also that was only due to hints that was given by </a:t>
            </a:r>
            <a:r>
              <a:rPr lang="en-US" dirty="0" err="1" smtClean="0"/>
              <a:t>Mr</a:t>
            </a:r>
            <a:r>
              <a:rPr lang="en-US" dirty="0" smtClean="0"/>
              <a:t> Bill. Also, identifying a suspect is hard, since the most likely suspect will be the one who does not give the answer, and we have to look at a person seemingly unrelated to the whole thing, someone like Janet and Helen Perry, totally unnoticed till the hint was given. This reflects a lot about our listening skills. </a:t>
            </a:r>
          </a:p>
          <a:p>
            <a:pPr marL="68580" indent="0">
              <a:buNone/>
            </a:pPr>
            <a:endParaRPr lang="en-US" dirty="0"/>
          </a:p>
          <a:p>
            <a:pPr marL="68580" indent="0">
              <a:buNone/>
            </a:pPr>
            <a:r>
              <a:rPr lang="en-US" dirty="0" smtClean="0"/>
              <a:t>I have also learnt that I should dare to speak up. On day 1, when a person asked the question about Janet Perry, I already had the thought to question her since she was sober. However, I was too shy to go up to the microphone to ask my question. Otherwise, the case could have been cracked on the first day itself. However, this is now something that I have to improve on, and now I know it.</a:t>
            </a:r>
            <a:endParaRPr lang="en-SG" dirty="0"/>
          </a:p>
        </p:txBody>
      </p:sp>
    </p:spTree>
    <p:extLst>
      <p:ext uri="{BB962C8B-B14F-4D97-AF65-F5344CB8AC3E}">
        <p14:creationId xmlns:p14="http://schemas.microsoft.com/office/powerpoint/2010/main" val="709374702"/>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Reflection: Sheng Xiang</a:t>
            </a:r>
            <a:endParaRPr lang="en-SG" dirty="0"/>
          </a:p>
        </p:txBody>
      </p:sp>
      <p:sp>
        <p:nvSpPr>
          <p:cNvPr id="3" name="Content Placeholder 2"/>
          <p:cNvSpPr>
            <a:spLocks noGrp="1"/>
          </p:cNvSpPr>
          <p:nvPr>
            <p:ph idx="1"/>
          </p:nvPr>
        </p:nvSpPr>
        <p:spPr/>
        <p:txBody>
          <a:bodyPr>
            <a:noAutofit/>
          </a:bodyPr>
          <a:lstStyle/>
          <a:p>
            <a:r>
              <a:rPr lang="en-US" sz="1400" dirty="0" smtClean="0"/>
              <a:t>After this IDS course, I had learnt more about the different method to crack a case, all the different laboratory work. For example, before this IDS sabbatical, I had only few knowledge about how those forensic scientists make use of the evidence to crack the case. However, after all those laboratory work, I had learnt more about the different methods, such as the matching of fingerprints, bite marks, foot print, and even lip stick. I had also learnt all those different things to look out for when matching evidence, for example the whorls, arch, composite fingerprints.</a:t>
            </a:r>
          </a:p>
          <a:p>
            <a:endParaRPr lang="en-US" sz="1400" dirty="0"/>
          </a:p>
          <a:p>
            <a:r>
              <a:rPr lang="en-US" sz="1400" dirty="0" smtClean="0"/>
              <a:t>Other than the laboratory work, I had also known how to ask good questions that will aid us in solving the case. We had to examine the evidence as detailed as possible, and by looking at the possible contradictions and loopholes, we could ask the suspect. However, the suspect’s statement might not be necessarily true, thus we had to confirm it with other suspects’ statement to reconfirm it. With the help of the suspect’s statement and the evidence at the crime scene, it will bring us closer to solving the case.</a:t>
            </a:r>
          </a:p>
        </p:txBody>
      </p:sp>
    </p:spTree>
    <p:extLst>
      <p:ext uri="{BB962C8B-B14F-4D97-AF65-F5344CB8AC3E}">
        <p14:creationId xmlns:p14="http://schemas.microsoft.com/office/powerpoint/2010/main" val="106414031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t>What was the most difficult task and why was it so difficult?</a:t>
            </a:r>
            <a:endParaRPr lang="en-SG" sz="3200" dirty="0"/>
          </a:p>
        </p:txBody>
      </p:sp>
      <p:sp>
        <p:nvSpPr>
          <p:cNvPr id="3" name="Content Placeholder 2"/>
          <p:cNvSpPr>
            <a:spLocks noGrp="1"/>
          </p:cNvSpPr>
          <p:nvPr>
            <p:ph idx="1"/>
          </p:nvPr>
        </p:nvSpPr>
        <p:spPr/>
        <p:txBody>
          <a:bodyPr/>
          <a:lstStyle/>
          <a:p>
            <a:r>
              <a:rPr lang="en-US" dirty="0"/>
              <a:t>Come up with good questions that will bring us closer to the solution</a:t>
            </a:r>
          </a:p>
          <a:p>
            <a:r>
              <a:rPr lang="en-US" dirty="0" smtClean="0"/>
              <a:t>Ability to link and make use of evidence</a:t>
            </a:r>
          </a:p>
          <a:p>
            <a:r>
              <a:rPr lang="en-US" dirty="0"/>
              <a:t> </a:t>
            </a:r>
            <a:r>
              <a:rPr lang="en-US" dirty="0" smtClean="0"/>
              <a:t>Identification of reliable statement</a:t>
            </a:r>
          </a:p>
          <a:p>
            <a:r>
              <a:rPr lang="en-US" dirty="0" smtClean="0"/>
              <a:t>Accuracy and consistency of laboratory work – reliable evidence</a:t>
            </a:r>
          </a:p>
          <a:p>
            <a:endParaRPr lang="en-SG" dirty="0"/>
          </a:p>
        </p:txBody>
      </p:sp>
    </p:spTree>
    <p:extLst>
      <p:ext uri="{BB962C8B-B14F-4D97-AF65-F5344CB8AC3E}">
        <p14:creationId xmlns:p14="http://schemas.microsoft.com/office/powerpoint/2010/main" val="407438077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t>What was the easiest task and why it was so easy?</a:t>
            </a:r>
            <a:endParaRPr lang="en-SG" sz="3200" dirty="0"/>
          </a:p>
        </p:txBody>
      </p:sp>
      <p:sp>
        <p:nvSpPr>
          <p:cNvPr id="3" name="Content Placeholder 2"/>
          <p:cNvSpPr>
            <a:spLocks noGrp="1"/>
          </p:cNvSpPr>
          <p:nvPr>
            <p:ph idx="1"/>
          </p:nvPr>
        </p:nvSpPr>
        <p:spPr/>
        <p:txBody>
          <a:bodyPr/>
          <a:lstStyle/>
          <a:p>
            <a:r>
              <a:rPr lang="en-US" dirty="0" smtClean="0"/>
              <a:t>Laboratory work</a:t>
            </a:r>
          </a:p>
          <a:p>
            <a:r>
              <a:rPr lang="en-US" dirty="0" smtClean="0"/>
              <a:t>Recording of questions and answers by others</a:t>
            </a:r>
          </a:p>
          <a:p>
            <a:r>
              <a:rPr lang="en-US" dirty="0" smtClean="0"/>
              <a:t>Problem – solving questions</a:t>
            </a:r>
            <a:endParaRPr lang="en-SG" dirty="0"/>
          </a:p>
        </p:txBody>
      </p:sp>
    </p:spTree>
    <p:extLst>
      <p:ext uri="{BB962C8B-B14F-4D97-AF65-F5344CB8AC3E}">
        <p14:creationId xmlns:p14="http://schemas.microsoft.com/office/powerpoint/2010/main" val="119316205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200" dirty="0" smtClean="0"/>
              <a:t>In your crime solving, what worked, what worked in part, what didn’t work? Why?</a:t>
            </a:r>
            <a:endParaRPr lang="en-SG" sz="3200" dirty="0"/>
          </a:p>
        </p:txBody>
      </p:sp>
      <p:sp>
        <p:nvSpPr>
          <p:cNvPr id="3" name="Content Placeholder 2"/>
          <p:cNvSpPr>
            <a:spLocks noGrp="1"/>
          </p:cNvSpPr>
          <p:nvPr>
            <p:ph idx="1"/>
          </p:nvPr>
        </p:nvSpPr>
        <p:spPr/>
        <p:txBody>
          <a:bodyPr>
            <a:normAutofit lnSpcReduction="10000"/>
          </a:bodyPr>
          <a:lstStyle/>
          <a:p>
            <a:r>
              <a:rPr lang="en-US" dirty="0" smtClean="0"/>
              <a:t>Work:</a:t>
            </a:r>
          </a:p>
          <a:p>
            <a:pPr>
              <a:buFont typeface="Wingdings" pitchFamily="2" charset="2"/>
              <a:buChar char="v"/>
            </a:pPr>
            <a:r>
              <a:rPr lang="en-US" dirty="0" smtClean="0"/>
              <a:t>Plastic Casting</a:t>
            </a:r>
          </a:p>
          <a:p>
            <a:pPr>
              <a:buFont typeface="Wingdings" pitchFamily="2" charset="2"/>
              <a:buChar char="v"/>
            </a:pPr>
            <a:r>
              <a:rPr lang="en-US" dirty="0" smtClean="0"/>
              <a:t>Comparing of Evidence (Thread, Hair, bite marks, footprint </a:t>
            </a:r>
            <a:r>
              <a:rPr lang="en-US" dirty="0" err="1" smtClean="0"/>
              <a:t>etc</a:t>
            </a:r>
            <a:r>
              <a:rPr lang="en-US" dirty="0" smtClean="0"/>
              <a:t>)</a:t>
            </a:r>
          </a:p>
          <a:p>
            <a:pPr>
              <a:buFont typeface="Wingdings" pitchFamily="2" charset="2"/>
              <a:buChar char="v"/>
            </a:pPr>
            <a:r>
              <a:rPr lang="en-US" dirty="0"/>
              <a:t> </a:t>
            </a:r>
            <a:r>
              <a:rPr lang="en-US" dirty="0" smtClean="0"/>
              <a:t>Identification of a mastermind and a accomplice </a:t>
            </a:r>
          </a:p>
          <a:p>
            <a:pPr>
              <a:buFont typeface="Wingdings" pitchFamily="2" charset="2"/>
              <a:buChar char="v"/>
            </a:pPr>
            <a:r>
              <a:rPr lang="en-US" dirty="0" smtClean="0"/>
              <a:t>Link evidence (D.N.A)</a:t>
            </a:r>
          </a:p>
          <a:p>
            <a:pPr>
              <a:buFont typeface="Wingdings" pitchFamily="2" charset="2"/>
              <a:buChar char="v"/>
            </a:pPr>
            <a:r>
              <a:rPr lang="en-US" dirty="0" smtClean="0"/>
              <a:t>Point out importance of Janet Perry in the party</a:t>
            </a:r>
          </a:p>
          <a:p>
            <a:pPr>
              <a:buFont typeface="Wingdings" pitchFamily="2" charset="2"/>
              <a:buChar char="v"/>
            </a:pPr>
            <a:endParaRPr lang="en-SG" dirty="0" smtClean="0"/>
          </a:p>
          <a:p>
            <a:pPr marL="68580" indent="0">
              <a:buNone/>
            </a:pPr>
            <a:endParaRPr lang="en-US" dirty="0" smtClean="0"/>
          </a:p>
        </p:txBody>
      </p:sp>
    </p:spTree>
    <p:extLst>
      <p:ext uri="{BB962C8B-B14F-4D97-AF65-F5344CB8AC3E}">
        <p14:creationId xmlns:p14="http://schemas.microsoft.com/office/powerpoint/2010/main" val="338696625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200" dirty="0"/>
              <a:t>In your crime solving, what worked, what worked in part, what didn’t work? Why?</a:t>
            </a:r>
            <a:endParaRPr lang="en-SG" sz="3200" dirty="0"/>
          </a:p>
        </p:txBody>
      </p:sp>
      <p:sp>
        <p:nvSpPr>
          <p:cNvPr id="3" name="Content Placeholder 2"/>
          <p:cNvSpPr>
            <a:spLocks noGrp="1"/>
          </p:cNvSpPr>
          <p:nvPr>
            <p:ph idx="1"/>
          </p:nvPr>
        </p:nvSpPr>
        <p:spPr/>
        <p:txBody>
          <a:bodyPr>
            <a:normAutofit lnSpcReduction="10000"/>
          </a:bodyPr>
          <a:lstStyle/>
          <a:p>
            <a:r>
              <a:rPr lang="en-US" dirty="0" smtClean="0"/>
              <a:t>Work in part:</a:t>
            </a:r>
          </a:p>
          <a:p>
            <a:pPr>
              <a:buFont typeface="Wingdings" pitchFamily="2" charset="2"/>
              <a:buChar char="v"/>
            </a:pPr>
            <a:r>
              <a:rPr lang="en-US" dirty="0" smtClean="0"/>
              <a:t>Stride exercise (Identification of the concept, but not the results)</a:t>
            </a:r>
          </a:p>
          <a:p>
            <a:pPr>
              <a:buFont typeface="Wingdings" pitchFamily="2" charset="2"/>
              <a:buChar char="v"/>
            </a:pPr>
            <a:r>
              <a:rPr lang="en-US" dirty="0" smtClean="0"/>
              <a:t>Linking of evidence (Hair)</a:t>
            </a:r>
          </a:p>
          <a:p>
            <a:pPr>
              <a:buFont typeface="Wingdings" pitchFamily="2" charset="2"/>
              <a:buChar char="v"/>
            </a:pPr>
            <a:r>
              <a:rPr lang="en-US" dirty="0" smtClean="0"/>
              <a:t>Knew of accomplice but thought that he/she was in the list of names</a:t>
            </a:r>
          </a:p>
          <a:p>
            <a:pPr>
              <a:buFont typeface="Wingdings" pitchFamily="2" charset="2"/>
              <a:buChar char="v"/>
            </a:pPr>
            <a:r>
              <a:rPr lang="en-US" dirty="0" smtClean="0"/>
              <a:t>Knew that Peter Hamilton was involved in the crime but assumed that he was the murderer</a:t>
            </a:r>
            <a:endParaRPr lang="en-SG" dirty="0" smtClean="0"/>
          </a:p>
        </p:txBody>
      </p:sp>
    </p:spTree>
    <p:extLst>
      <p:ext uri="{BB962C8B-B14F-4D97-AF65-F5344CB8AC3E}">
        <p14:creationId xmlns:p14="http://schemas.microsoft.com/office/powerpoint/2010/main" val="338188374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800" dirty="0"/>
              <a:t>In your crime solving, what worked, what worked in part, what didn’t work? Why?</a:t>
            </a:r>
            <a:endParaRPr lang="en-SG" sz="2800" dirty="0"/>
          </a:p>
        </p:txBody>
      </p:sp>
      <p:sp>
        <p:nvSpPr>
          <p:cNvPr id="3" name="Content Placeholder 2"/>
          <p:cNvSpPr>
            <a:spLocks noGrp="1"/>
          </p:cNvSpPr>
          <p:nvPr>
            <p:ph idx="1"/>
          </p:nvPr>
        </p:nvSpPr>
        <p:spPr/>
        <p:txBody>
          <a:bodyPr/>
          <a:lstStyle/>
          <a:p>
            <a:r>
              <a:rPr lang="en-US" dirty="0" smtClean="0"/>
              <a:t>Did not work:</a:t>
            </a:r>
          </a:p>
          <a:p>
            <a:pPr>
              <a:buFont typeface="Wingdings" pitchFamily="2" charset="2"/>
              <a:buChar char="v"/>
            </a:pPr>
            <a:r>
              <a:rPr lang="en-US" dirty="0" smtClean="0"/>
              <a:t>Getting statement from crucial people</a:t>
            </a:r>
          </a:p>
          <a:p>
            <a:pPr>
              <a:buFont typeface="Wingdings" pitchFamily="2" charset="2"/>
              <a:buChar char="v"/>
            </a:pPr>
            <a:r>
              <a:rPr lang="en-US" dirty="0" smtClean="0"/>
              <a:t>Unable to link the presence of the shopping bag with soil</a:t>
            </a:r>
          </a:p>
          <a:p>
            <a:pPr>
              <a:buFont typeface="Wingdings" pitchFamily="2" charset="2"/>
              <a:buChar char="v"/>
            </a:pPr>
            <a:r>
              <a:rPr lang="en-US" dirty="0" smtClean="0"/>
              <a:t>Unable to get clear fingerprints during the exercise</a:t>
            </a:r>
          </a:p>
          <a:p>
            <a:pPr>
              <a:buFont typeface="Wingdings" pitchFamily="2" charset="2"/>
              <a:buChar char="v"/>
            </a:pPr>
            <a:endParaRPr lang="en-SG" dirty="0"/>
          </a:p>
        </p:txBody>
      </p:sp>
    </p:spTree>
    <p:extLst>
      <p:ext uri="{BB962C8B-B14F-4D97-AF65-F5344CB8AC3E}">
        <p14:creationId xmlns:p14="http://schemas.microsoft.com/office/powerpoint/2010/main" val="161096964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692696"/>
            <a:ext cx="7024744" cy="1405960"/>
          </a:xfrm>
        </p:spPr>
        <p:txBody>
          <a:bodyPr>
            <a:noAutofit/>
          </a:bodyPr>
          <a:lstStyle/>
          <a:p>
            <a:pPr algn="ctr"/>
            <a:r>
              <a:rPr lang="en-US" sz="2800" dirty="0" smtClean="0"/>
              <a:t>Why did the media take the angle on the story they did? Was this helpful or not helpful?</a:t>
            </a:r>
            <a:endParaRPr lang="en-SG" sz="2800" dirty="0"/>
          </a:p>
        </p:txBody>
      </p:sp>
      <p:sp>
        <p:nvSpPr>
          <p:cNvPr id="3" name="Content Placeholder 2"/>
          <p:cNvSpPr>
            <a:spLocks noGrp="1"/>
          </p:cNvSpPr>
          <p:nvPr>
            <p:ph idx="1"/>
          </p:nvPr>
        </p:nvSpPr>
        <p:spPr/>
        <p:txBody>
          <a:bodyPr/>
          <a:lstStyle/>
          <a:p>
            <a:r>
              <a:rPr lang="en-US" dirty="0" smtClean="0"/>
              <a:t>Angle: </a:t>
            </a:r>
          </a:p>
          <a:p>
            <a:pPr>
              <a:buFont typeface="Wingdings" pitchFamily="2" charset="2"/>
              <a:buChar char="v"/>
            </a:pPr>
            <a:r>
              <a:rPr lang="en-US" dirty="0" smtClean="0"/>
              <a:t>Media wanted their stories to be sensational</a:t>
            </a:r>
          </a:p>
          <a:p>
            <a:pPr>
              <a:buFont typeface="Wingdings" pitchFamily="2" charset="2"/>
              <a:buChar char="v"/>
            </a:pPr>
            <a:r>
              <a:rPr lang="en-US" dirty="0" smtClean="0"/>
              <a:t>They did not have enough information</a:t>
            </a:r>
          </a:p>
          <a:p>
            <a:r>
              <a:rPr lang="en-SG" dirty="0" smtClean="0"/>
              <a:t>Helpfulness: </a:t>
            </a:r>
          </a:p>
          <a:p>
            <a:pPr>
              <a:buFont typeface="Wingdings" pitchFamily="2" charset="2"/>
              <a:buChar char="v"/>
            </a:pPr>
            <a:r>
              <a:rPr lang="en-US" dirty="0" smtClean="0"/>
              <a:t>It is not helpful and reliable. </a:t>
            </a:r>
          </a:p>
          <a:p>
            <a:pPr>
              <a:buFont typeface="Wingdings" pitchFamily="2" charset="2"/>
              <a:buChar char="v"/>
            </a:pPr>
            <a:endParaRPr lang="en-US" dirty="0" smtClean="0"/>
          </a:p>
          <a:p>
            <a:pPr>
              <a:buFont typeface="Wingdings" pitchFamily="2" charset="2"/>
              <a:buChar char="v"/>
            </a:pPr>
            <a:endParaRPr lang="en-SG" dirty="0" smtClean="0"/>
          </a:p>
          <a:p>
            <a:pPr marL="68580" indent="0">
              <a:buNone/>
            </a:pPr>
            <a:endParaRPr lang="en-US" dirty="0" smtClean="0"/>
          </a:p>
        </p:txBody>
      </p:sp>
    </p:spTree>
    <p:extLst>
      <p:ext uri="{BB962C8B-B14F-4D97-AF65-F5344CB8AC3E}">
        <p14:creationId xmlns:p14="http://schemas.microsoft.com/office/powerpoint/2010/main" val="400500592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2420888"/>
            <a:ext cx="7024744" cy="1143000"/>
          </a:xfrm>
        </p:spPr>
        <p:txBody>
          <a:bodyPr/>
          <a:lstStyle/>
          <a:p>
            <a:pPr algn="ctr"/>
            <a:r>
              <a:rPr lang="en-US" b="1" dirty="0" smtClean="0"/>
              <a:t>Section 2: Evidence</a:t>
            </a:r>
            <a:endParaRPr lang="en-SG" b="1" dirty="0"/>
          </a:p>
        </p:txBody>
      </p:sp>
    </p:spTree>
    <p:extLst>
      <p:ext uri="{BB962C8B-B14F-4D97-AF65-F5344CB8AC3E}">
        <p14:creationId xmlns:p14="http://schemas.microsoft.com/office/powerpoint/2010/main" val="4004764581"/>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ustin">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Austin">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235</TotalTime>
  <Words>1536</Words>
  <Application>Microsoft Office PowerPoint</Application>
  <PresentationFormat>On-screen Show (4:3)</PresentationFormat>
  <Paragraphs>105</Paragraphs>
  <Slides>22</Slides>
  <Notes>1</Notes>
  <HiddenSlides>0</HiddenSlides>
  <MMClips>0</MMClips>
  <ScaleCrop>false</ScaleCrop>
  <HeadingPairs>
    <vt:vector size="4" baseType="variant">
      <vt:variant>
        <vt:lpstr>Theme</vt:lpstr>
      </vt:variant>
      <vt:variant>
        <vt:i4>1</vt:i4>
      </vt:variant>
      <vt:variant>
        <vt:lpstr>Slide Titles</vt:lpstr>
      </vt:variant>
      <vt:variant>
        <vt:i4>22</vt:i4>
      </vt:variant>
    </vt:vector>
  </HeadingPairs>
  <TitlesOfParts>
    <vt:vector size="23" baseType="lpstr">
      <vt:lpstr>Austin</vt:lpstr>
      <vt:lpstr>Murder most foul – G30</vt:lpstr>
      <vt:lpstr>Section 1: Solving the crime</vt:lpstr>
      <vt:lpstr>What was the most difficult task and why was it so difficult?</vt:lpstr>
      <vt:lpstr>What was the easiest task and why it was so easy?</vt:lpstr>
      <vt:lpstr>In your crime solving, what worked, what worked in part, what didn’t work? Why?</vt:lpstr>
      <vt:lpstr>In your crime solving, what worked, what worked in part, what didn’t work? Why?</vt:lpstr>
      <vt:lpstr>In your crime solving, what worked, what worked in part, what didn’t work? Why?</vt:lpstr>
      <vt:lpstr>Why did the media take the angle on the story they did? Was this helpful or not helpful?</vt:lpstr>
      <vt:lpstr>Section 2: Evidence</vt:lpstr>
      <vt:lpstr>What has been learnt about crime solving and using evidence to build a case? </vt:lpstr>
      <vt:lpstr>Why are so many matches required for fingerprints to be accepted as evidence?</vt:lpstr>
      <vt:lpstr>What examples did you have of “knowing” something and “proving something”?</vt:lpstr>
      <vt:lpstr>What examples did you have of “knowing” something and “proving something”?</vt:lpstr>
      <vt:lpstr>Section 3: The Verdict</vt:lpstr>
      <vt:lpstr>What punishment any member of the suspects should get and why they should get this punishment</vt:lpstr>
      <vt:lpstr>Argue a case that the person who held the party should or should not be charged with an offence.</vt:lpstr>
      <vt:lpstr>If you were judge, what decisions would you have made about the suspects guilt, what sentences would you have imposed and why would you have imposed them</vt:lpstr>
      <vt:lpstr>Section 4: Your Selection</vt:lpstr>
      <vt:lpstr>Reflection: Kah Xuan</vt:lpstr>
      <vt:lpstr>Reflection: Yu Hao</vt:lpstr>
      <vt:lpstr>Reflection: Chuan Xin</vt:lpstr>
      <vt:lpstr>Reflection: Sheng Xiang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Murder most foul – G30</dc:title>
  <dc:creator>Sheng Xiang</dc:creator>
  <cp:lastModifiedBy>shieyuhao</cp:lastModifiedBy>
  <cp:revision>49</cp:revision>
  <dcterms:created xsi:type="dcterms:W3CDTF">2011-08-25T04:57:35Z</dcterms:created>
  <dcterms:modified xsi:type="dcterms:W3CDTF">2011-08-30T07:08:56Z</dcterms:modified>
</cp:coreProperties>
</file>

<file path=docProps/thumbnail.jpeg>
</file>