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sldIdLst>
    <p:sldId id="256" r:id="rId2"/>
    <p:sldId id="257" r:id="rId3"/>
    <p:sldId id="261" r:id="rId4"/>
    <p:sldId id="258" r:id="rId5"/>
    <p:sldId id="273" r:id="rId6"/>
    <p:sldId id="274" r:id="rId7"/>
    <p:sldId id="280" r:id="rId8"/>
    <p:sldId id="281" r:id="rId9"/>
    <p:sldId id="275" r:id="rId10"/>
    <p:sldId id="276" r:id="rId11"/>
    <p:sldId id="278" r:id="rId12"/>
    <p:sldId id="279" r:id="rId13"/>
    <p:sldId id="277" r:id="rId14"/>
    <p:sldId id="282" r:id="rId15"/>
    <p:sldId id="263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300" r:id="rId33"/>
    <p:sldId id="301" r:id="rId34"/>
    <p:sldId id="302" r:id="rId35"/>
    <p:sldId id="303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EB6F1C-BF7E-48A6-88F8-FE4CB6CB456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E4BB0BEB-23FE-491B-81D7-1C66CB098800}">
      <dgm:prSet phldrT="[Text]"/>
      <dgm:spPr/>
      <dgm:t>
        <a:bodyPr/>
        <a:lstStyle/>
        <a:p>
          <a:r>
            <a:rPr lang="en-US" dirty="0" smtClean="0"/>
            <a:t>Normal water potential in blood (Norm) </a:t>
          </a:r>
          <a:endParaRPr lang="en-SG" dirty="0"/>
        </a:p>
      </dgm:t>
    </dgm:pt>
    <dgm:pt modelId="{93B0C9D3-10B1-4AB6-8D92-A7E27159A4A4}" type="parTrans" cxnId="{E665D62E-397F-423F-A243-5E081F8953D1}">
      <dgm:prSet/>
      <dgm:spPr/>
      <dgm:t>
        <a:bodyPr/>
        <a:lstStyle/>
        <a:p>
          <a:endParaRPr lang="en-SG"/>
        </a:p>
      </dgm:t>
    </dgm:pt>
    <dgm:pt modelId="{545C6456-B8BD-4D6C-8E43-BC081CD2E490}" type="sibTrans" cxnId="{E665D62E-397F-423F-A243-5E081F8953D1}">
      <dgm:prSet/>
      <dgm:spPr/>
      <dgm:t>
        <a:bodyPr/>
        <a:lstStyle/>
        <a:p>
          <a:endParaRPr lang="en-SG"/>
        </a:p>
      </dgm:t>
    </dgm:pt>
    <dgm:pt modelId="{022B330F-D3E2-4664-98F1-EF84071CF8A4}">
      <dgm:prSet phldrT="[Text]"/>
      <dgm:spPr/>
      <dgm:t>
        <a:bodyPr/>
        <a:lstStyle/>
        <a:p>
          <a:r>
            <a:rPr lang="en-US" dirty="0" smtClean="0"/>
            <a:t>Stimulus Water potential of blood decreases </a:t>
          </a:r>
        </a:p>
        <a:p>
          <a:r>
            <a:rPr lang="en-US" dirty="0" smtClean="0"/>
            <a:t>(Due to loss of water through profuse perspiration) </a:t>
          </a:r>
          <a:endParaRPr lang="en-SG" dirty="0"/>
        </a:p>
      </dgm:t>
    </dgm:pt>
    <dgm:pt modelId="{333EF57A-129C-4025-AC6F-C01916CAA5A2}" type="parTrans" cxnId="{D673356D-9F36-41D4-B2FD-48419480385D}">
      <dgm:prSet/>
      <dgm:spPr/>
      <dgm:t>
        <a:bodyPr/>
        <a:lstStyle/>
        <a:p>
          <a:endParaRPr lang="en-SG"/>
        </a:p>
      </dgm:t>
    </dgm:pt>
    <dgm:pt modelId="{7F20618D-2FB7-4D26-A0D2-A3A4094B8D8E}" type="sibTrans" cxnId="{D673356D-9F36-41D4-B2FD-48419480385D}">
      <dgm:prSet/>
      <dgm:spPr/>
      <dgm:t>
        <a:bodyPr/>
        <a:lstStyle/>
        <a:p>
          <a:endParaRPr lang="en-SG"/>
        </a:p>
      </dgm:t>
    </dgm:pt>
    <dgm:pt modelId="{A36DFE58-8194-4FD6-B2E5-BC678B02C724}">
      <dgm:prSet phldrT="[Text]"/>
      <dgm:spPr/>
      <dgm:t>
        <a:bodyPr/>
        <a:lstStyle/>
        <a:p>
          <a:r>
            <a:rPr lang="en-US" dirty="0" smtClean="0"/>
            <a:t>Receptor (Hypothalamus stimulated)</a:t>
          </a:r>
          <a:endParaRPr lang="en-SG" dirty="0"/>
        </a:p>
      </dgm:t>
    </dgm:pt>
    <dgm:pt modelId="{3BF65827-1CFF-492B-B870-DD389E3EAC26}" type="parTrans" cxnId="{AC63FB1D-E4AD-4352-B67F-E0A57D8B5A91}">
      <dgm:prSet/>
      <dgm:spPr/>
      <dgm:t>
        <a:bodyPr/>
        <a:lstStyle/>
        <a:p>
          <a:endParaRPr lang="en-SG"/>
        </a:p>
      </dgm:t>
    </dgm:pt>
    <dgm:pt modelId="{A7B1C210-AD63-4FEC-9FF4-095F42389D46}" type="sibTrans" cxnId="{AC63FB1D-E4AD-4352-B67F-E0A57D8B5A91}">
      <dgm:prSet/>
      <dgm:spPr/>
      <dgm:t>
        <a:bodyPr/>
        <a:lstStyle/>
        <a:p>
          <a:endParaRPr lang="en-SG"/>
        </a:p>
      </dgm:t>
    </dgm:pt>
    <dgm:pt modelId="{7A5AD2EB-59FB-425A-BCD9-E8BAA9ECEC97}">
      <dgm:prSet phldrT="[Text]" custT="1"/>
      <dgm:spPr/>
      <dgm:t>
        <a:bodyPr/>
        <a:lstStyle/>
        <a:p>
          <a:r>
            <a:rPr lang="en-US" sz="1400" dirty="0" smtClean="0"/>
            <a:t>Corrective Mechanism</a:t>
          </a:r>
        </a:p>
        <a:p>
          <a:r>
            <a:rPr lang="en-US" sz="1200" dirty="0" smtClean="0"/>
            <a:t>More ADH released by pituitary gland </a:t>
          </a:r>
        </a:p>
        <a:p>
          <a:r>
            <a:rPr lang="en-US" sz="1200" dirty="0" smtClean="0"/>
            <a:t>More water reabsorbed by kidney tubules </a:t>
          </a:r>
          <a:br>
            <a:rPr lang="en-US" sz="1200" dirty="0" smtClean="0"/>
          </a:br>
          <a:r>
            <a:rPr lang="en-US" sz="1200" dirty="0" smtClean="0"/>
            <a:t>Less water excreted</a:t>
          </a:r>
        </a:p>
        <a:p>
          <a:r>
            <a:rPr lang="en-US" sz="1200" dirty="0" smtClean="0"/>
            <a:t>Urine is more concentrated </a:t>
          </a:r>
        </a:p>
        <a:p>
          <a:r>
            <a:rPr lang="en-US" sz="1200" dirty="0" smtClean="0"/>
            <a:t>Less urine produced </a:t>
          </a:r>
          <a:endParaRPr lang="en-SG" sz="1200" dirty="0"/>
        </a:p>
      </dgm:t>
    </dgm:pt>
    <dgm:pt modelId="{785FF215-29FA-40D9-88F1-293BF4CD9BAE}" type="parTrans" cxnId="{38D12D0D-8385-4058-8093-80A29432C4E5}">
      <dgm:prSet/>
      <dgm:spPr/>
      <dgm:t>
        <a:bodyPr/>
        <a:lstStyle/>
        <a:p>
          <a:endParaRPr lang="en-SG"/>
        </a:p>
      </dgm:t>
    </dgm:pt>
    <dgm:pt modelId="{286420DC-ACC3-4B61-A177-C72018BE4C7A}" type="sibTrans" cxnId="{38D12D0D-8385-4058-8093-80A29432C4E5}">
      <dgm:prSet/>
      <dgm:spPr/>
      <dgm:t>
        <a:bodyPr/>
        <a:lstStyle/>
        <a:p>
          <a:endParaRPr lang="en-SG"/>
        </a:p>
      </dgm:t>
    </dgm:pt>
    <dgm:pt modelId="{9D886FBA-998F-4BE4-8585-CA88CB22594E}">
      <dgm:prSet phldrT="[Text]"/>
      <dgm:spPr/>
      <dgm:t>
        <a:bodyPr/>
        <a:lstStyle/>
        <a:p>
          <a:r>
            <a:rPr lang="en-US" dirty="0" smtClean="0"/>
            <a:t>Water potential of blood increases</a:t>
          </a:r>
          <a:endParaRPr lang="en-SG" dirty="0"/>
        </a:p>
      </dgm:t>
    </dgm:pt>
    <dgm:pt modelId="{81A3A758-344F-4168-8583-31899160949A}" type="parTrans" cxnId="{2A5803B4-B3D3-4CCE-82A2-5FF2B4929F29}">
      <dgm:prSet/>
      <dgm:spPr/>
      <dgm:t>
        <a:bodyPr/>
        <a:lstStyle/>
        <a:p>
          <a:endParaRPr lang="en-SG"/>
        </a:p>
      </dgm:t>
    </dgm:pt>
    <dgm:pt modelId="{1E5FAE45-3456-42B1-9988-51E125B9ECEE}" type="sibTrans" cxnId="{2A5803B4-B3D3-4CCE-82A2-5FF2B4929F29}">
      <dgm:prSet/>
      <dgm:spPr/>
      <dgm:t>
        <a:bodyPr/>
        <a:lstStyle/>
        <a:p>
          <a:endParaRPr lang="en-SG"/>
        </a:p>
      </dgm:t>
    </dgm:pt>
    <dgm:pt modelId="{71762A0F-B9BF-491B-9BC0-950DD10FDE4D}" type="pres">
      <dgm:prSet presAssocID="{9FEB6F1C-BF7E-48A6-88F8-FE4CB6CB45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4BD96DF5-477F-4FD9-8FBC-187956AB5D4E}" type="pres">
      <dgm:prSet presAssocID="{E4BB0BEB-23FE-491B-81D7-1C66CB09880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01CAB4C-7B44-4E2A-A486-B9E50F9B6A9B}" type="pres">
      <dgm:prSet presAssocID="{E4BB0BEB-23FE-491B-81D7-1C66CB098800}" presName="spNode" presStyleCnt="0"/>
      <dgm:spPr/>
    </dgm:pt>
    <dgm:pt modelId="{9FED7729-8199-44DD-A332-376DE7B4017E}" type="pres">
      <dgm:prSet presAssocID="{545C6456-B8BD-4D6C-8E43-BC081CD2E490}" presName="sibTrans" presStyleLbl="sibTrans1D1" presStyleIdx="0" presStyleCnt="5"/>
      <dgm:spPr/>
      <dgm:t>
        <a:bodyPr/>
        <a:lstStyle/>
        <a:p>
          <a:endParaRPr lang="en-SG"/>
        </a:p>
      </dgm:t>
    </dgm:pt>
    <dgm:pt modelId="{9BB928A9-B0E7-41F7-B3A1-4630127104AC}" type="pres">
      <dgm:prSet presAssocID="{022B330F-D3E2-4664-98F1-EF84071CF8A4}" presName="node" presStyleLbl="node1" presStyleIdx="1" presStyleCnt="5" custScaleX="149850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A1CC659-58C8-4662-A0AE-2BB0631D1D9D}" type="pres">
      <dgm:prSet presAssocID="{022B330F-D3E2-4664-98F1-EF84071CF8A4}" presName="spNode" presStyleCnt="0"/>
      <dgm:spPr/>
    </dgm:pt>
    <dgm:pt modelId="{01BFAF88-3C3F-4D4A-BA00-3B5BB18E5463}" type="pres">
      <dgm:prSet presAssocID="{7F20618D-2FB7-4D26-A0D2-A3A4094B8D8E}" presName="sibTrans" presStyleLbl="sibTrans1D1" presStyleIdx="1" presStyleCnt="5"/>
      <dgm:spPr/>
      <dgm:t>
        <a:bodyPr/>
        <a:lstStyle/>
        <a:p>
          <a:endParaRPr lang="en-SG"/>
        </a:p>
      </dgm:t>
    </dgm:pt>
    <dgm:pt modelId="{E7C01C3B-FF55-415A-A2E7-9B65BEFC12C8}" type="pres">
      <dgm:prSet presAssocID="{A36DFE58-8194-4FD6-B2E5-BC678B02C72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16DC1CA-5D68-4565-9C66-9A143012D22D}" type="pres">
      <dgm:prSet presAssocID="{A36DFE58-8194-4FD6-B2E5-BC678B02C724}" presName="spNode" presStyleCnt="0"/>
      <dgm:spPr/>
    </dgm:pt>
    <dgm:pt modelId="{0A9D6593-D49D-48AB-8608-99BB7202C2E3}" type="pres">
      <dgm:prSet presAssocID="{A7B1C210-AD63-4FEC-9FF4-095F42389D46}" presName="sibTrans" presStyleLbl="sibTrans1D1" presStyleIdx="2" presStyleCnt="5"/>
      <dgm:spPr/>
      <dgm:t>
        <a:bodyPr/>
        <a:lstStyle/>
        <a:p>
          <a:endParaRPr lang="en-SG"/>
        </a:p>
      </dgm:t>
    </dgm:pt>
    <dgm:pt modelId="{238CA1EC-661F-4D3F-900F-40A0DEF1C880}" type="pres">
      <dgm:prSet presAssocID="{7A5AD2EB-59FB-425A-BCD9-E8BAA9ECEC97}" presName="node" presStyleLbl="node1" presStyleIdx="3" presStyleCnt="5" custScaleX="128633" custScaleY="146539" custRadScaleRad="97053" custRadScaleInc="21972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B4DF8E8-E995-4754-B6C6-51D21CE3E4C6}" type="pres">
      <dgm:prSet presAssocID="{7A5AD2EB-59FB-425A-BCD9-E8BAA9ECEC97}" presName="spNode" presStyleCnt="0"/>
      <dgm:spPr/>
    </dgm:pt>
    <dgm:pt modelId="{C4B4BE17-06CA-4CA0-8312-C6F3DC7ABC62}" type="pres">
      <dgm:prSet presAssocID="{286420DC-ACC3-4B61-A177-C72018BE4C7A}" presName="sibTrans" presStyleLbl="sibTrans1D1" presStyleIdx="3" presStyleCnt="5"/>
      <dgm:spPr/>
      <dgm:t>
        <a:bodyPr/>
        <a:lstStyle/>
        <a:p>
          <a:endParaRPr lang="en-SG"/>
        </a:p>
      </dgm:t>
    </dgm:pt>
    <dgm:pt modelId="{351160BD-7AE9-4D94-B0F6-572AFCA2A0F7}" type="pres">
      <dgm:prSet presAssocID="{9D886FBA-998F-4BE4-8585-CA88CB2259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F70E748-3AD9-4CA2-BB93-985B64ECB8E2}" type="pres">
      <dgm:prSet presAssocID="{9D886FBA-998F-4BE4-8585-CA88CB22594E}" presName="spNode" presStyleCnt="0"/>
      <dgm:spPr/>
    </dgm:pt>
    <dgm:pt modelId="{298E9D96-032D-4672-93EC-283A340340E9}" type="pres">
      <dgm:prSet presAssocID="{1E5FAE45-3456-42B1-9988-51E125B9ECEE}" presName="sibTrans" presStyleLbl="sibTrans1D1" presStyleIdx="4" presStyleCnt="5"/>
      <dgm:spPr/>
      <dgm:t>
        <a:bodyPr/>
        <a:lstStyle/>
        <a:p>
          <a:endParaRPr lang="en-SG"/>
        </a:p>
      </dgm:t>
    </dgm:pt>
  </dgm:ptLst>
  <dgm:cxnLst>
    <dgm:cxn modelId="{4DEDC10F-5BEA-494E-AD33-7DDA35E57487}" type="presOf" srcId="{7F20618D-2FB7-4D26-A0D2-A3A4094B8D8E}" destId="{01BFAF88-3C3F-4D4A-BA00-3B5BB18E5463}" srcOrd="0" destOrd="0" presId="urn:microsoft.com/office/officeart/2005/8/layout/cycle5"/>
    <dgm:cxn modelId="{C7B7BE2A-E260-44C9-B3D9-975CFF22162A}" type="presOf" srcId="{7A5AD2EB-59FB-425A-BCD9-E8BAA9ECEC97}" destId="{238CA1EC-661F-4D3F-900F-40A0DEF1C880}" srcOrd="0" destOrd="0" presId="urn:microsoft.com/office/officeart/2005/8/layout/cycle5"/>
    <dgm:cxn modelId="{A1351ABD-5E0C-48C1-BD69-812E87950F13}" type="presOf" srcId="{286420DC-ACC3-4B61-A177-C72018BE4C7A}" destId="{C4B4BE17-06CA-4CA0-8312-C6F3DC7ABC62}" srcOrd="0" destOrd="0" presId="urn:microsoft.com/office/officeart/2005/8/layout/cycle5"/>
    <dgm:cxn modelId="{AC63FB1D-E4AD-4352-B67F-E0A57D8B5A91}" srcId="{9FEB6F1C-BF7E-48A6-88F8-FE4CB6CB4563}" destId="{A36DFE58-8194-4FD6-B2E5-BC678B02C724}" srcOrd="2" destOrd="0" parTransId="{3BF65827-1CFF-492B-B870-DD389E3EAC26}" sibTransId="{A7B1C210-AD63-4FEC-9FF4-095F42389D46}"/>
    <dgm:cxn modelId="{38D12D0D-8385-4058-8093-80A29432C4E5}" srcId="{9FEB6F1C-BF7E-48A6-88F8-FE4CB6CB4563}" destId="{7A5AD2EB-59FB-425A-BCD9-E8BAA9ECEC97}" srcOrd="3" destOrd="0" parTransId="{785FF215-29FA-40D9-88F1-293BF4CD9BAE}" sibTransId="{286420DC-ACC3-4B61-A177-C72018BE4C7A}"/>
    <dgm:cxn modelId="{BF294ECC-230C-479C-B12B-11ADD83434D6}" type="presOf" srcId="{A7B1C210-AD63-4FEC-9FF4-095F42389D46}" destId="{0A9D6593-D49D-48AB-8608-99BB7202C2E3}" srcOrd="0" destOrd="0" presId="urn:microsoft.com/office/officeart/2005/8/layout/cycle5"/>
    <dgm:cxn modelId="{18572F29-FB2C-463F-AD4B-A69D30EE5E10}" type="presOf" srcId="{545C6456-B8BD-4D6C-8E43-BC081CD2E490}" destId="{9FED7729-8199-44DD-A332-376DE7B4017E}" srcOrd="0" destOrd="0" presId="urn:microsoft.com/office/officeart/2005/8/layout/cycle5"/>
    <dgm:cxn modelId="{2A5803B4-B3D3-4CCE-82A2-5FF2B4929F29}" srcId="{9FEB6F1C-BF7E-48A6-88F8-FE4CB6CB4563}" destId="{9D886FBA-998F-4BE4-8585-CA88CB22594E}" srcOrd="4" destOrd="0" parTransId="{81A3A758-344F-4168-8583-31899160949A}" sibTransId="{1E5FAE45-3456-42B1-9988-51E125B9ECEE}"/>
    <dgm:cxn modelId="{A8E96EB1-6AE5-4A42-B7F3-02C9A23FE984}" type="presOf" srcId="{A36DFE58-8194-4FD6-B2E5-BC678B02C724}" destId="{E7C01C3B-FF55-415A-A2E7-9B65BEFC12C8}" srcOrd="0" destOrd="0" presId="urn:microsoft.com/office/officeart/2005/8/layout/cycle5"/>
    <dgm:cxn modelId="{3A84C42D-1D14-48E0-8E67-737DB5DCD6E9}" type="presOf" srcId="{E4BB0BEB-23FE-491B-81D7-1C66CB098800}" destId="{4BD96DF5-477F-4FD9-8FBC-187956AB5D4E}" srcOrd="0" destOrd="0" presId="urn:microsoft.com/office/officeart/2005/8/layout/cycle5"/>
    <dgm:cxn modelId="{0F57BFB0-7AD6-4626-8408-3444EE71F59D}" type="presOf" srcId="{022B330F-D3E2-4664-98F1-EF84071CF8A4}" destId="{9BB928A9-B0E7-41F7-B3A1-4630127104AC}" srcOrd="0" destOrd="0" presId="urn:microsoft.com/office/officeart/2005/8/layout/cycle5"/>
    <dgm:cxn modelId="{E665D62E-397F-423F-A243-5E081F8953D1}" srcId="{9FEB6F1C-BF7E-48A6-88F8-FE4CB6CB4563}" destId="{E4BB0BEB-23FE-491B-81D7-1C66CB098800}" srcOrd="0" destOrd="0" parTransId="{93B0C9D3-10B1-4AB6-8D92-A7E27159A4A4}" sibTransId="{545C6456-B8BD-4D6C-8E43-BC081CD2E490}"/>
    <dgm:cxn modelId="{C413AF9B-0281-49F0-989D-388458CD39A9}" type="presOf" srcId="{9D886FBA-998F-4BE4-8585-CA88CB22594E}" destId="{351160BD-7AE9-4D94-B0F6-572AFCA2A0F7}" srcOrd="0" destOrd="0" presId="urn:microsoft.com/office/officeart/2005/8/layout/cycle5"/>
    <dgm:cxn modelId="{06E839AB-C589-4785-8213-9738A4253456}" type="presOf" srcId="{9FEB6F1C-BF7E-48A6-88F8-FE4CB6CB4563}" destId="{71762A0F-B9BF-491B-9BC0-950DD10FDE4D}" srcOrd="0" destOrd="0" presId="urn:microsoft.com/office/officeart/2005/8/layout/cycle5"/>
    <dgm:cxn modelId="{4C0A9E67-6564-47BA-849B-462A12643037}" type="presOf" srcId="{1E5FAE45-3456-42B1-9988-51E125B9ECEE}" destId="{298E9D96-032D-4672-93EC-283A340340E9}" srcOrd="0" destOrd="0" presId="urn:microsoft.com/office/officeart/2005/8/layout/cycle5"/>
    <dgm:cxn modelId="{D673356D-9F36-41D4-B2FD-48419480385D}" srcId="{9FEB6F1C-BF7E-48A6-88F8-FE4CB6CB4563}" destId="{022B330F-D3E2-4664-98F1-EF84071CF8A4}" srcOrd="1" destOrd="0" parTransId="{333EF57A-129C-4025-AC6F-C01916CAA5A2}" sibTransId="{7F20618D-2FB7-4D26-A0D2-A3A4094B8D8E}"/>
    <dgm:cxn modelId="{444DE391-8BC7-465C-8B35-3F9E87182988}" type="presParOf" srcId="{71762A0F-B9BF-491B-9BC0-950DD10FDE4D}" destId="{4BD96DF5-477F-4FD9-8FBC-187956AB5D4E}" srcOrd="0" destOrd="0" presId="urn:microsoft.com/office/officeart/2005/8/layout/cycle5"/>
    <dgm:cxn modelId="{49FBA07B-481D-46D2-8DF1-957F3D98DF19}" type="presParOf" srcId="{71762A0F-B9BF-491B-9BC0-950DD10FDE4D}" destId="{101CAB4C-7B44-4E2A-A486-B9E50F9B6A9B}" srcOrd="1" destOrd="0" presId="urn:microsoft.com/office/officeart/2005/8/layout/cycle5"/>
    <dgm:cxn modelId="{4BD3B291-8A52-4F44-A720-20789DF21667}" type="presParOf" srcId="{71762A0F-B9BF-491B-9BC0-950DD10FDE4D}" destId="{9FED7729-8199-44DD-A332-376DE7B4017E}" srcOrd="2" destOrd="0" presId="urn:microsoft.com/office/officeart/2005/8/layout/cycle5"/>
    <dgm:cxn modelId="{73979115-2405-43C3-9F34-2ACFDE225E0A}" type="presParOf" srcId="{71762A0F-B9BF-491B-9BC0-950DD10FDE4D}" destId="{9BB928A9-B0E7-41F7-B3A1-4630127104AC}" srcOrd="3" destOrd="0" presId="urn:microsoft.com/office/officeart/2005/8/layout/cycle5"/>
    <dgm:cxn modelId="{AFDE97F7-1285-4149-8151-3443FFC15ECE}" type="presParOf" srcId="{71762A0F-B9BF-491B-9BC0-950DD10FDE4D}" destId="{1A1CC659-58C8-4662-A0AE-2BB0631D1D9D}" srcOrd="4" destOrd="0" presId="urn:microsoft.com/office/officeart/2005/8/layout/cycle5"/>
    <dgm:cxn modelId="{FC384ECB-D137-4703-A116-A86861AAB10C}" type="presParOf" srcId="{71762A0F-B9BF-491B-9BC0-950DD10FDE4D}" destId="{01BFAF88-3C3F-4D4A-BA00-3B5BB18E5463}" srcOrd="5" destOrd="0" presId="urn:microsoft.com/office/officeart/2005/8/layout/cycle5"/>
    <dgm:cxn modelId="{BD06765D-65AB-43A9-AB58-196DA345D02C}" type="presParOf" srcId="{71762A0F-B9BF-491B-9BC0-950DD10FDE4D}" destId="{E7C01C3B-FF55-415A-A2E7-9B65BEFC12C8}" srcOrd="6" destOrd="0" presId="urn:microsoft.com/office/officeart/2005/8/layout/cycle5"/>
    <dgm:cxn modelId="{9D9DA111-810F-490E-A557-B6764135BC9B}" type="presParOf" srcId="{71762A0F-B9BF-491B-9BC0-950DD10FDE4D}" destId="{F16DC1CA-5D68-4565-9C66-9A143012D22D}" srcOrd="7" destOrd="0" presId="urn:microsoft.com/office/officeart/2005/8/layout/cycle5"/>
    <dgm:cxn modelId="{CC7376AD-4809-4450-B241-0026F4126A0D}" type="presParOf" srcId="{71762A0F-B9BF-491B-9BC0-950DD10FDE4D}" destId="{0A9D6593-D49D-48AB-8608-99BB7202C2E3}" srcOrd="8" destOrd="0" presId="urn:microsoft.com/office/officeart/2005/8/layout/cycle5"/>
    <dgm:cxn modelId="{62FF2346-400C-4439-B334-28A56EC30532}" type="presParOf" srcId="{71762A0F-B9BF-491B-9BC0-950DD10FDE4D}" destId="{238CA1EC-661F-4D3F-900F-40A0DEF1C880}" srcOrd="9" destOrd="0" presId="urn:microsoft.com/office/officeart/2005/8/layout/cycle5"/>
    <dgm:cxn modelId="{13854830-EA1D-4C94-BD36-09CCF6F0D569}" type="presParOf" srcId="{71762A0F-B9BF-491B-9BC0-950DD10FDE4D}" destId="{0B4DF8E8-E995-4754-B6C6-51D21CE3E4C6}" srcOrd="10" destOrd="0" presId="urn:microsoft.com/office/officeart/2005/8/layout/cycle5"/>
    <dgm:cxn modelId="{2353F00F-6DE6-4438-B56F-8F3774618E83}" type="presParOf" srcId="{71762A0F-B9BF-491B-9BC0-950DD10FDE4D}" destId="{C4B4BE17-06CA-4CA0-8312-C6F3DC7ABC62}" srcOrd="11" destOrd="0" presId="urn:microsoft.com/office/officeart/2005/8/layout/cycle5"/>
    <dgm:cxn modelId="{59CE2DAB-B4AE-47EB-954D-75C99A178A92}" type="presParOf" srcId="{71762A0F-B9BF-491B-9BC0-950DD10FDE4D}" destId="{351160BD-7AE9-4D94-B0F6-572AFCA2A0F7}" srcOrd="12" destOrd="0" presId="urn:microsoft.com/office/officeart/2005/8/layout/cycle5"/>
    <dgm:cxn modelId="{2B574635-5BAA-419E-9B5C-581C7E84BB7E}" type="presParOf" srcId="{71762A0F-B9BF-491B-9BC0-950DD10FDE4D}" destId="{AF70E748-3AD9-4CA2-BB93-985B64ECB8E2}" srcOrd="13" destOrd="0" presId="urn:microsoft.com/office/officeart/2005/8/layout/cycle5"/>
    <dgm:cxn modelId="{D6302A82-ECAF-46FB-A068-A93A2923CC34}" type="presParOf" srcId="{71762A0F-B9BF-491B-9BC0-950DD10FDE4D}" destId="{298E9D96-032D-4672-93EC-283A340340E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EB6F1C-BF7E-48A6-88F8-FE4CB6CB456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E4BB0BEB-23FE-491B-81D7-1C66CB098800}">
      <dgm:prSet phldrT="[Text]"/>
      <dgm:spPr/>
      <dgm:t>
        <a:bodyPr/>
        <a:lstStyle/>
        <a:p>
          <a:r>
            <a:rPr lang="en-US" dirty="0" smtClean="0"/>
            <a:t>Normal water potential in blood (Norm) </a:t>
          </a:r>
          <a:endParaRPr lang="en-SG" dirty="0"/>
        </a:p>
      </dgm:t>
    </dgm:pt>
    <dgm:pt modelId="{93B0C9D3-10B1-4AB6-8D92-A7E27159A4A4}" type="parTrans" cxnId="{E665D62E-397F-423F-A243-5E081F8953D1}">
      <dgm:prSet/>
      <dgm:spPr/>
      <dgm:t>
        <a:bodyPr/>
        <a:lstStyle/>
        <a:p>
          <a:endParaRPr lang="en-SG"/>
        </a:p>
      </dgm:t>
    </dgm:pt>
    <dgm:pt modelId="{545C6456-B8BD-4D6C-8E43-BC081CD2E490}" type="sibTrans" cxnId="{E665D62E-397F-423F-A243-5E081F8953D1}">
      <dgm:prSet/>
      <dgm:spPr/>
      <dgm:t>
        <a:bodyPr/>
        <a:lstStyle/>
        <a:p>
          <a:endParaRPr lang="en-SG"/>
        </a:p>
      </dgm:t>
    </dgm:pt>
    <dgm:pt modelId="{022B330F-D3E2-4664-98F1-EF84071CF8A4}">
      <dgm:prSet phldrT="[Text]"/>
      <dgm:spPr/>
      <dgm:t>
        <a:bodyPr/>
        <a:lstStyle/>
        <a:p>
          <a:r>
            <a:rPr lang="en-US" dirty="0" smtClean="0"/>
            <a:t>Stimulus Water potential of blood increases </a:t>
          </a:r>
        </a:p>
        <a:p>
          <a:r>
            <a:rPr lang="en-US" dirty="0" smtClean="0"/>
            <a:t>(Due to large intake of water) </a:t>
          </a:r>
          <a:endParaRPr lang="en-SG" dirty="0"/>
        </a:p>
      </dgm:t>
    </dgm:pt>
    <dgm:pt modelId="{333EF57A-129C-4025-AC6F-C01916CAA5A2}" type="parTrans" cxnId="{D673356D-9F36-41D4-B2FD-48419480385D}">
      <dgm:prSet/>
      <dgm:spPr/>
      <dgm:t>
        <a:bodyPr/>
        <a:lstStyle/>
        <a:p>
          <a:endParaRPr lang="en-SG"/>
        </a:p>
      </dgm:t>
    </dgm:pt>
    <dgm:pt modelId="{7F20618D-2FB7-4D26-A0D2-A3A4094B8D8E}" type="sibTrans" cxnId="{D673356D-9F36-41D4-B2FD-48419480385D}">
      <dgm:prSet/>
      <dgm:spPr/>
      <dgm:t>
        <a:bodyPr/>
        <a:lstStyle/>
        <a:p>
          <a:endParaRPr lang="en-SG"/>
        </a:p>
      </dgm:t>
    </dgm:pt>
    <dgm:pt modelId="{A36DFE58-8194-4FD6-B2E5-BC678B02C724}">
      <dgm:prSet phldrT="[Text]"/>
      <dgm:spPr/>
      <dgm:t>
        <a:bodyPr/>
        <a:lstStyle/>
        <a:p>
          <a:r>
            <a:rPr lang="en-US" dirty="0" smtClean="0"/>
            <a:t>Receptor (Hypothalamus stimulated)</a:t>
          </a:r>
          <a:endParaRPr lang="en-SG" dirty="0"/>
        </a:p>
      </dgm:t>
    </dgm:pt>
    <dgm:pt modelId="{3BF65827-1CFF-492B-B870-DD389E3EAC26}" type="parTrans" cxnId="{AC63FB1D-E4AD-4352-B67F-E0A57D8B5A91}">
      <dgm:prSet/>
      <dgm:spPr/>
      <dgm:t>
        <a:bodyPr/>
        <a:lstStyle/>
        <a:p>
          <a:endParaRPr lang="en-SG"/>
        </a:p>
      </dgm:t>
    </dgm:pt>
    <dgm:pt modelId="{A7B1C210-AD63-4FEC-9FF4-095F42389D46}" type="sibTrans" cxnId="{AC63FB1D-E4AD-4352-B67F-E0A57D8B5A91}">
      <dgm:prSet/>
      <dgm:spPr/>
      <dgm:t>
        <a:bodyPr/>
        <a:lstStyle/>
        <a:p>
          <a:endParaRPr lang="en-SG"/>
        </a:p>
      </dgm:t>
    </dgm:pt>
    <dgm:pt modelId="{7A5AD2EB-59FB-425A-BCD9-E8BAA9ECEC97}">
      <dgm:prSet phldrT="[Text]" custT="1"/>
      <dgm:spPr/>
      <dgm:t>
        <a:bodyPr/>
        <a:lstStyle/>
        <a:p>
          <a:r>
            <a:rPr lang="en-US" sz="1400" dirty="0" smtClean="0"/>
            <a:t>Corrective Mechanism</a:t>
          </a:r>
        </a:p>
        <a:p>
          <a:r>
            <a:rPr lang="en-US" sz="1200" dirty="0" smtClean="0"/>
            <a:t>Less ADH released by pituitary gland </a:t>
          </a:r>
        </a:p>
        <a:p>
          <a:r>
            <a:rPr lang="en-US" sz="1200" dirty="0" smtClean="0"/>
            <a:t>Less water reabsorbed by kidney tubules </a:t>
          </a:r>
          <a:br>
            <a:rPr lang="en-US" sz="1200" dirty="0" smtClean="0"/>
          </a:br>
          <a:r>
            <a:rPr lang="en-US" sz="1200" dirty="0" smtClean="0"/>
            <a:t>More water excreted</a:t>
          </a:r>
        </a:p>
        <a:p>
          <a:r>
            <a:rPr lang="en-US" sz="1200" dirty="0" smtClean="0"/>
            <a:t>More dilute urine produced</a:t>
          </a:r>
          <a:endParaRPr lang="en-SG" sz="1200" dirty="0"/>
        </a:p>
      </dgm:t>
    </dgm:pt>
    <dgm:pt modelId="{785FF215-29FA-40D9-88F1-293BF4CD9BAE}" type="parTrans" cxnId="{38D12D0D-8385-4058-8093-80A29432C4E5}">
      <dgm:prSet/>
      <dgm:spPr/>
      <dgm:t>
        <a:bodyPr/>
        <a:lstStyle/>
        <a:p>
          <a:endParaRPr lang="en-SG"/>
        </a:p>
      </dgm:t>
    </dgm:pt>
    <dgm:pt modelId="{286420DC-ACC3-4B61-A177-C72018BE4C7A}" type="sibTrans" cxnId="{38D12D0D-8385-4058-8093-80A29432C4E5}">
      <dgm:prSet/>
      <dgm:spPr/>
      <dgm:t>
        <a:bodyPr/>
        <a:lstStyle/>
        <a:p>
          <a:endParaRPr lang="en-SG"/>
        </a:p>
      </dgm:t>
    </dgm:pt>
    <dgm:pt modelId="{9D886FBA-998F-4BE4-8585-CA88CB22594E}">
      <dgm:prSet phldrT="[Text]"/>
      <dgm:spPr/>
      <dgm:t>
        <a:bodyPr/>
        <a:lstStyle/>
        <a:p>
          <a:r>
            <a:rPr lang="en-US" dirty="0" smtClean="0"/>
            <a:t>Water potential of blood decreases</a:t>
          </a:r>
          <a:endParaRPr lang="en-SG" dirty="0"/>
        </a:p>
      </dgm:t>
    </dgm:pt>
    <dgm:pt modelId="{81A3A758-344F-4168-8583-31899160949A}" type="parTrans" cxnId="{2A5803B4-B3D3-4CCE-82A2-5FF2B4929F29}">
      <dgm:prSet/>
      <dgm:spPr/>
      <dgm:t>
        <a:bodyPr/>
        <a:lstStyle/>
        <a:p>
          <a:endParaRPr lang="en-SG"/>
        </a:p>
      </dgm:t>
    </dgm:pt>
    <dgm:pt modelId="{1E5FAE45-3456-42B1-9988-51E125B9ECEE}" type="sibTrans" cxnId="{2A5803B4-B3D3-4CCE-82A2-5FF2B4929F29}">
      <dgm:prSet/>
      <dgm:spPr/>
      <dgm:t>
        <a:bodyPr/>
        <a:lstStyle/>
        <a:p>
          <a:endParaRPr lang="en-SG"/>
        </a:p>
      </dgm:t>
    </dgm:pt>
    <dgm:pt modelId="{71762A0F-B9BF-491B-9BC0-950DD10FDE4D}" type="pres">
      <dgm:prSet presAssocID="{9FEB6F1C-BF7E-48A6-88F8-FE4CB6CB45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4BD96DF5-477F-4FD9-8FBC-187956AB5D4E}" type="pres">
      <dgm:prSet presAssocID="{E4BB0BEB-23FE-491B-81D7-1C66CB09880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01CAB4C-7B44-4E2A-A486-B9E50F9B6A9B}" type="pres">
      <dgm:prSet presAssocID="{E4BB0BEB-23FE-491B-81D7-1C66CB098800}" presName="spNode" presStyleCnt="0"/>
      <dgm:spPr/>
    </dgm:pt>
    <dgm:pt modelId="{9FED7729-8199-44DD-A332-376DE7B4017E}" type="pres">
      <dgm:prSet presAssocID="{545C6456-B8BD-4D6C-8E43-BC081CD2E490}" presName="sibTrans" presStyleLbl="sibTrans1D1" presStyleIdx="0" presStyleCnt="5"/>
      <dgm:spPr/>
      <dgm:t>
        <a:bodyPr/>
        <a:lstStyle/>
        <a:p>
          <a:endParaRPr lang="en-SG"/>
        </a:p>
      </dgm:t>
    </dgm:pt>
    <dgm:pt modelId="{9BB928A9-B0E7-41F7-B3A1-4630127104AC}" type="pres">
      <dgm:prSet presAssocID="{022B330F-D3E2-4664-98F1-EF84071CF8A4}" presName="node" presStyleLbl="node1" presStyleIdx="1" presStyleCnt="5" custScaleX="149850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A1CC659-58C8-4662-A0AE-2BB0631D1D9D}" type="pres">
      <dgm:prSet presAssocID="{022B330F-D3E2-4664-98F1-EF84071CF8A4}" presName="spNode" presStyleCnt="0"/>
      <dgm:spPr/>
    </dgm:pt>
    <dgm:pt modelId="{01BFAF88-3C3F-4D4A-BA00-3B5BB18E5463}" type="pres">
      <dgm:prSet presAssocID="{7F20618D-2FB7-4D26-A0D2-A3A4094B8D8E}" presName="sibTrans" presStyleLbl="sibTrans1D1" presStyleIdx="1" presStyleCnt="5"/>
      <dgm:spPr/>
      <dgm:t>
        <a:bodyPr/>
        <a:lstStyle/>
        <a:p>
          <a:endParaRPr lang="en-SG"/>
        </a:p>
      </dgm:t>
    </dgm:pt>
    <dgm:pt modelId="{E7C01C3B-FF55-415A-A2E7-9B65BEFC12C8}" type="pres">
      <dgm:prSet presAssocID="{A36DFE58-8194-4FD6-B2E5-BC678B02C72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16DC1CA-5D68-4565-9C66-9A143012D22D}" type="pres">
      <dgm:prSet presAssocID="{A36DFE58-8194-4FD6-B2E5-BC678B02C724}" presName="spNode" presStyleCnt="0"/>
      <dgm:spPr/>
    </dgm:pt>
    <dgm:pt modelId="{0A9D6593-D49D-48AB-8608-99BB7202C2E3}" type="pres">
      <dgm:prSet presAssocID="{A7B1C210-AD63-4FEC-9FF4-095F42389D46}" presName="sibTrans" presStyleLbl="sibTrans1D1" presStyleIdx="2" presStyleCnt="5"/>
      <dgm:spPr/>
      <dgm:t>
        <a:bodyPr/>
        <a:lstStyle/>
        <a:p>
          <a:endParaRPr lang="en-SG"/>
        </a:p>
      </dgm:t>
    </dgm:pt>
    <dgm:pt modelId="{238CA1EC-661F-4D3F-900F-40A0DEF1C880}" type="pres">
      <dgm:prSet presAssocID="{7A5AD2EB-59FB-425A-BCD9-E8BAA9ECEC97}" presName="node" presStyleLbl="node1" presStyleIdx="3" presStyleCnt="5" custScaleX="128633" custScaleY="146539" custRadScaleRad="97053" custRadScaleInc="21972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B4DF8E8-E995-4754-B6C6-51D21CE3E4C6}" type="pres">
      <dgm:prSet presAssocID="{7A5AD2EB-59FB-425A-BCD9-E8BAA9ECEC97}" presName="spNode" presStyleCnt="0"/>
      <dgm:spPr/>
    </dgm:pt>
    <dgm:pt modelId="{C4B4BE17-06CA-4CA0-8312-C6F3DC7ABC62}" type="pres">
      <dgm:prSet presAssocID="{286420DC-ACC3-4B61-A177-C72018BE4C7A}" presName="sibTrans" presStyleLbl="sibTrans1D1" presStyleIdx="3" presStyleCnt="5"/>
      <dgm:spPr/>
      <dgm:t>
        <a:bodyPr/>
        <a:lstStyle/>
        <a:p>
          <a:endParaRPr lang="en-SG"/>
        </a:p>
      </dgm:t>
    </dgm:pt>
    <dgm:pt modelId="{351160BD-7AE9-4D94-B0F6-572AFCA2A0F7}" type="pres">
      <dgm:prSet presAssocID="{9D886FBA-998F-4BE4-8585-CA88CB2259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F70E748-3AD9-4CA2-BB93-985B64ECB8E2}" type="pres">
      <dgm:prSet presAssocID="{9D886FBA-998F-4BE4-8585-CA88CB22594E}" presName="spNode" presStyleCnt="0"/>
      <dgm:spPr/>
    </dgm:pt>
    <dgm:pt modelId="{298E9D96-032D-4672-93EC-283A340340E9}" type="pres">
      <dgm:prSet presAssocID="{1E5FAE45-3456-42B1-9988-51E125B9ECEE}" presName="sibTrans" presStyleLbl="sibTrans1D1" presStyleIdx="4" presStyleCnt="5"/>
      <dgm:spPr/>
      <dgm:t>
        <a:bodyPr/>
        <a:lstStyle/>
        <a:p>
          <a:endParaRPr lang="en-SG"/>
        </a:p>
      </dgm:t>
    </dgm:pt>
  </dgm:ptLst>
  <dgm:cxnLst>
    <dgm:cxn modelId="{5ED527C3-6AB6-40A8-AAA5-83037CD9FC7E}" type="presOf" srcId="{1E5FAE45-3456-42B1-9988-51E125B9ECEE}" destId="{298E9D96-032D-4672-93EC-283A340340E9}" srcOrd="0" destOrd="0" presId="urn:microsoft.com/office/officeart/2005/8/layout/cycle5"/>
    <dgm:cxn modelId="{CE51E3EC-6DB6-4228-A4DA-834017928C30}" type="presOf" srcId="{7F20618D-2FB7-4D26-A0D2-A3A4094B8D8E}" destId="{01BFAF88-3C3F-4D4A-BA00-3B5BB18E5463}" srcOrd="0" destOrd="0" presId="urn:microsoft.com/office/officeart/2005/8/layout/cycle5"/>
    <dgm:cxn modelId="{F0CDF12A-6BB5-457D-9606-F4ED11F58995}" type="presOf" srcId="{545C6456-B8BD-4D6C-8E43-BC081CD2E490}" destId="{9FED7729-8199-44DD-A332-376DE7B4017E}" srcOrd="0" destOrd="0" presId="urn:microsoft.com/office/officeart/2005/8/layout/cycle5"/>
    <dgm:cxn modelId="{AC63FB1D-E4AD-4352-B67F-E0A57D8B5A91}" srcId="{9FEB6F1C-BF7E-48A6-88F8-FE4CB6CB4563}" destId="{A36DFE58-8194-4FD6-B2E5-BC678B02C724}" srcOrd="2" destOrd="0" parTransId="{3BF65827-1CFF-492B-B870-DD389E3EAC26}" sibTransId="{A7B1C210-AD63-4FEC-9FF4-095F42389D46}"/>
    <dgm:cxn modelId="{38D12D0D-8385-4058-8093-80A29432C4E5}" srcId="{9FEB6F1C-BF7E-48A6-88F8-FE4CB6CB4563}" destId="{7A5AD2EB-59FB-425A-BCD9-E8BAA9ECEC97}" srcOrd="3" destOrd="0" parTransId="{785FF215-29FA-40D9-88F1-293BF4CD9BAE}" sibTransId="{286420DC-ACC3-4B61-A177-C72018BE4C7A}"/>
    <dgm:cxn modelId="{F549BA9F-5FD6-4E9D-8194-A806337084A4}" type="presOf" srcId="{9FEB6F1C-BF7E-48A6-88F8-FE4CB6CB4563}" destId="{71762A0F-B9BF-491B-9BC0-950DD10FDE4D}" srcOrd="0" destOrd="0" presId="urn:microsoft.com/office/officeart/2005/8/layout/cycle5"/>
    <dgm:cxn modelId="{2A5803B4-B3D3-4CCE-82A2-5FF2B4929F29}" srcId="{9FEB6F1C-BF7E-48A6-88F8-FE4CB6CB4563}" destId="{9D886FBA-998F-4BE4-8585-CA88CB22594E}" srcOrd="4" destOrd="0" parTransId="{81A3A758-344F-4168-8583-31899160949A}" sibTransId="{1E5FAE45-3456-42B1-9988-51E125B9ECEE}"/>
    <dgm:cxn modelId="{30FC9452-1D8A-4BCD-92B2-43373F7F44DF}" type="presOf" srcId="{7A5AD2EB-59FB-425A-BCD9-E8BAA9ECEC97}" destId="{238CA1EC-661F-4D3F-900F-40A0DEF1C880}" srcOrd="0" destOrd="0" presId="urn:microsoft.com/office/officeart/2005/8/layout/cycle5"/>
    <dgm:cxn modelId="{76F16D33-374E-49B1-A665-1A93F633843E}" type="presOf" srcId="{E4BB0BEB-23FE-491B-81D7-1C66CB098800}" destId="{4BD96DF5-477F-4FD9-8FBC-187956AB5D4E}" srcOrd="0" destOrd="0" presId="urn:microsoft.com/office/officeart/2005/8/layout/cycle5"/>
    <dgm:cxn modelId="{02AC29FD-D25C-4775-AFF8-DA1296CEBB6D}" type="presOf" srcId="{9D886FBA-998F-4BE4-8585-CA88CB22594E}" destId="{351160BD-7AE9-4D94-B0F6-572AFCA2A0F7}" srcOrd="0" destOrd="0" presId="urn:microsoft.com/office/officeart/2005/8/layout/cycle5"/>
    <dgm:cxn modelId="{E665D62E-397F-423F-A243-5E081F8953D1}" srcId="{9FEB6F1C-BF7E-48A6-88F8-FE4CB6CB4563}" destId="{E4BB0BEB-23FE-491B-81D7-1C66CB098800}" srcOrd="0" destOrd="0" parTransId="{93B0C9D3-10B1-4AB6-8D92-A7E27159A4A4}" sibTransId="{545C6456-B8BD-4D6C-8E43-BC081CD2E490}"/>
    <dgm:cxn modelId="{61BA07A3-BA5B-4F1C-A8C9-85ED7EF09EEE}" type="presOf" srcId="{A7B1C210-AD63-4FEC-9FF4-095F42389D46}" destId="{0A9D6593-D49D-48AB-8608-99BB7202C2E3}" srcOrd="0" destOrd="0" presId="urn:microsoft.com/office/officeart/2005/8/layout/cycle5"/>
    <dgm:cxn modelId="{22BD08AC-6ACF-472B-B8D1-C80DBC3DA797}" type="presOf" srcId="{022B330F-D3E2-4664-98F1-EF84071CF8A4}" destId="{9BB928A9-B0E7-41F7-B3A1-4630127104AC}" srcOrd="0" destOrd="0" presId="urn:microsoft.com/office/officeart/2005/8/layout/cycle5"/>
    <dgm:cxn modelId="{1336D997-C536-4475-9A16-E1F1446472C9}" type="presOf" srcId="{A36DFE58-8194-4FD6-B2E5-BC678B02C724}" destId="{E7C01C3B-FF55-415A-A2E7-9B65BEFC12C8}" srcOrd="0" destOrd="0" presId="urn:microsoft.com/office/officeart/2005/8/layout/cycle5"/>
    <dgm:cxn modelId="{CDA8AA39-01C5-4BAB-A1EE-7977C04A126E}" type="presOf" srcId="{286420DC-ACC3-4B61-A177-C72018BE4C7A}" destId="{C4B4BE17-06CA-4CA0-8312-C6F3DC7ABC62}" srcOrd="0" destOrd="0" presId="urn:microsoft.com/office/officeart/2005/8/layout/cycle5"/>
    <dgm:cxn modelId="{D673356D-9F36-41D4-B2FD-48419480385D}" srcId="{9FEB6F1C-BF7E-48A6-88F8-FE4CB6CB4563}" destId="{022B330F-D3E2-4664-98F1-EF84071CF8A4}" srcOrd="1" destOrd="0" parTransId="{333EF57A-129C-4025-AC6F-C01916CAA5A2}" sibTransId="{7F20618D-2FB7-4D26-A0D2-A3A4094B8D8E}"/>
    <dgm:cxn modelId="{0BF790CD-86CC-4C93-B97C-FCFA1EE9CFC0}" type="presParOf" srcId="{71762A0F-B9BF-491B-9BC0-950DD10FDE4D}" destId="{4BD96DF5-477F-4FD9-8FBC-187956AB5D4E}" srcOrd="0" destOrd="0" presId="urn:microsoft.com/office/officeart/2005/8/layout/cycle5"/>
    <dgm:cxn modelId="{E5065A6A-D57E-4D07-A309-8D9D08D00641}" type="presParOf" srcId="{71762A0F-B9BF-491B-9BC0-950DD10FDE4D}" destId="{101CAB4C-7B44-4E2A-A486-B9E50F9B6A9B}" srcOrd="1" destOrd="0" presId="urn:microsoft.com/office/officeart/2005/8/layout/cycle5"/>
    <dgm:cxn modelId="{9796E23A-E5AD-4E22-949D-4C99B93D2129}" type="presParOf" srcId="{71762A0F-B9BF-491B-9BC0-950DD10FDE4D}" destId="{9FED7729-8199-44DD-A332-376DE7B4017E}" srcOrd="2" destOrd="0" presId="urn:microsoft.com/office/officeart/2005/8/layout/cycle5"/>
    <dgm:cxn modelId="{7E493FE7-B07A-41D9-8462-1E909EE45544}" type="presParOf" srcId="{71762A0F-B9BF-491B-9BC0-950DD10FDE4D}" destId="{9BB928A9-B0E7-41F7-B3A1-4630127104AC}" srcOrd="3" destOrd="0" presId="urn:microsoft.com/office/officeart/2005/8/layout/cycle5"/>
    <dgm:cxn modelId="{E3306663-CA79-4903-801D-7759A3C7A0A3}" type="presParOf" srcId="{71762A0F-B9BF-491B-9BC0-950DD10FDE4D}" destId="{1A1CC659-58C8-4662-A0AE-2BB0631D1D9D}" srcOrd="4" destOrd="0" presId="urn:microsoft.com/office/officeart/2005/8/layout/cycle5"/>
    <dgm:cxn modelId="{A43CDF66-3D05-42FB-A9F6-B47441035C82}" type="presParOf" srcId="{71762A0F-B9BF-491B-9BC0-950DD10FDE4D}" destId="{01BFAF88-3C3F-4D4A-BA00-3B5BB18E5463}" srcOrd="5" destOrd="0" presId="urn:microsoft.com/office/officeart/2005/8/layout/cycle5"/>
    <dgm:cxn modelId="{F45EA783-8B49-4DA1-8817-984718C0FA80}" type="presParOf" srcId="{71762A0F-B9BF-491B-9BC0-950DD10FDE4D}" destId="{E7C01C3B-FF55-415A-A2E7-9B65BEFC12C8}" srcOrd="6" destOrd="0" presId="urn:microsoft.com/office/officeart/2005/8/layout/cycle5"/>
    <dgm:cxn modelId="{8010829D-6E83-4CAC-A721-9242A01935C9}" type="presParOf" srcId="{71762A0F-B9BF-491B-9BC0-950DD10FDE4D}" destId="{F16DC1CA-5D68-4565-9C66-9A143012D22D}" srcOrd="7" destOrd="0" presId="urn:microsoft.com/office/officeart/2005/8/layout/cycle5"/>
    <dgm:cxn modelId="{24DA9C4E-4479-4A08-923B-56BC7689860F}" type="presParOf" srcId="{71762A0F-B9BF-491B-9BC0-950DD10FDE4D}" destId="{0A9D6593-D49D-48AB-8608-99BB7202C2E3}" srcOrd="8" destOrd="0" presId="urn:microsoft.com/office/officeart/2005/8/layout/cycle5"/>
    <dgm:cxn modelId="{4F7D0F13-AD19-447E-BC61-9BD74E8E5DEC}" type="presParOf" srcId="{71762A0F-B9BF-491B-9BC0-950DD10FDE4D}" destId="{238CA1EC-661F-4D3F-900F-40A0DEF1C880}" srcOrd="9" destOrd="0" presId="urn:microsoft.com/office/officeart/2005/8/layout/cycle5"/>
    <dgm:cxn modelId="{FC9BBB7B-E2D4-4096-BF2A-4CD2CD205CF6}" type="presParOf" srcId="{71762A0F-B9BF-491B-9BC0-950DD10FDE4D}" destId="{0B4DF8E8-E995-4754-B6C6-51D21CE3E4C6}" srcOrd="10" destOrd="0" presId="urn:microsoft.com/office/officeart/2005/8/layout/cycle5"/>
    <dgm:cxn modelId="{EA7E4FC2-C300-41E7-8A59-6AD44FF3B5D9}" type="presParOf" srcId="{71762A0F-B9BF-491B-9BC0-950DD10FDE4D}" destId="{C4B4BE17-06CA-4CA0-8312-C6F3DC7ABC62}" srcOrd="11" destOrd="0" presId="urn:microsoft.com/office/officeart/2005/8/layout/cycle5"/>
    <dgm:cxn modelId="{5C13DD81-D3CD-4F84-90DF-12E446DDCB2F}" type="presParOf" srcId="{71762A0F-B9BF-491B-9BC0-950DD10FDE4D}" destId="{351160BD-7AE9-4D94-B0F6-572AFCA2A0F7}" srcOrd="12" destOrd="0" presId="urn:microsoft.com/office/officeart/2005/8/layout/cycle5"/>
    <dgm:cxn modelId="{2F2502A3-3FBF-4EE5-B171-C164323BF6C2}" type="presParOf" srcId="{71762A0F-B9BF-491B-9BC0-950DD10FDE4D}" destId="{AF70E748-3AD9-4CA2-BB93-985B64ECB8E2}" srcOrd="13" destOrd="0" presId="urn:microsoft.com/office/officeart/2005/8/layout/cycle5"/>
    <dgm:cxn modelId="{215B877C-03A3-4D91-8EA5-B9E0946EC115}" type="presParOf" srcId="{71762A0F-B9BF-491B-9BC0-950DD10FDE4D}" destId="{298E9D96-032D-4672-93EC-283A340340E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EB6F1C-BF7E-48A6-88F8-FE4CB6CB456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E4BB0BEB-23FE-491B-81D7-1C66CB098800}">
      <dgm:prSet phldrT="[Text]"/>
      <dgm:spPr/>
      <dgm:t>
        <a:bodyPr/>
        <a:lstStyle/>
        <a:p>
          <a:r>
            <a:rPr lang="en-US" dirty="0" smtClean="0"/>
            <a:t>Normal condition or set-point (Norm) </a:t>
          </a:r>
          <a:endParaRPr lang="en-SG" dirty="0"/>
        </a:p>
      </dgm:t>
    </dgm:pt>
    <dgm:pt modelId="{93B0C9D3-10B1-4AB6-8D92-A7E27159A4A4}" type="parTrans" cxnId="{E665D62E-397F-423F-A243-5E081F8953D1}">
      <dgm:prSet/>
      <dgm:spPr/>
      <dgm:t>
        <a:bodyPr/>
        <a:lstStyle/>
        <a:p>
          <a:endParaRPr lang="en-SG"/>
        </a:p>
      </dgm:t>
    </dgm:pt>
    <dgm:pt modelId="{545C6456-B8BD-4D6C-8E43-BC081CD2E490}" type="sibTrans" cxnId="{E665D62E-397F-423F-A243-5E081F8953D1}">
      <dgm:prSet/>
      <dgm:spPr/>
      <dgm:t>
        <a:bodyPr/>
        <a:lstStyle/>
        <a:p>
          <a:endParaRPr lang="en-SG"/>
        </a:p>
      </dgm:t>
    </dgm:pt>
    <dgm:pt modelId="{022B330F-D3E2-4664-98F1-EF84071CF8A4}">
      <dgm:prSet phldrT="[Text]"/>
      <dgm:spPr/>
      <dgm:t>
        <a:bodyPr/>
        <a:lstStyle/>
        <a:p>
          <a:r>
            <a:rPr lang="en-US" dirty="0" smtClean="0"/>
            <a:t>Stimulus (Condition rises above normal) </a:t>
          </a:r>
          <a:endParaRPr lang="en-SG" dirty="0"/>
        </a:p>
      </dgm:t>
    </dgm:pt>
    <dgm:pt modelId="{333EF57A-129C-4025-AC6F-C01916CAA5A2}" type="parTrans" cxnId="{D673356D-9F36-41D4-B2FD-48419480385D}">
      <dgm:prSet/>
      <dgm:spPr/>
      <dgm:t>
        <a:bodyPr/>
        <a:lstStyle/>
        <a:p>
          <a:endParaRPr lang="en-SG"/>
        </a:p>
      </dgm:t>
    </dgm:pt>
    <dgm:pt modelId="{7F20618D-2FB7-4D26-A0D2-A3A4094B8D8E}" type="sibTrans" cxnId="{D673356D-9F36-41D4-B2FD-48419480385D}">
      <dgm:prSet/>
      <dgm:spPr/>
      <dgm:t>
        <a:bodyPr/>
        <a:lstStyle/>
        <a:p>
          <a:endParaRPr lang="en-SG"/>
        </a:p>
      </dgm:t>
    </dgm:pt>
    <dgm:pt modelId="{A36DFE58-8194-4FD6-B2E5-BC678B02C724}">
      <dgm:prSet phldrT="[Text]"/>
      <dgm:spPr/>
      <dgm:t>
        <a:bodyPr/>
        <a:lstStyle/>
        <a:p>
          <a:r>
            <a:rPr lang="en-US" dirty="0" smtClean="0"/>
            <a:t>Receptor (Detects stimulus)</a:t>
          </a:r>
          <a:endParaRPr lang="en-SG" dirty="0"/>
        </a:p>
      </dgm:t>
    </dgm:pt>
    <dgm:pt modelId="{3BF65827-1CFF-492B-B870-DD389E3EAC26}" type="parTrans" cxnId="{AC63FB1D-E4AD-4352-B67F-E0A57D8B5A91}">
      <dgm:prSet/>
      <dgm:spPr/>
      <dgm:t>
        <a:bodyPr/>
        <a:lstStyle/>
        <a:p>
          <a:endParaRPr lang="en-SG"/>
        </a:p>
      </dgm:t>
    </dgm:pt>
    <dgm:pt modelId="{A7B1C210-AD63-4FEC-9FF4-095F42389D46}" type="sibTrans" cxnId="{AC63FB1D-E4AD-4352-B67F-E0A57D8B5A91}">
      <dgm:prSet/>
      <dgm:spPr/>
      <dgm:t>
        <a:bodyPr/>
        <a:lstStyle/>
        <a:p>
          <a:endParaRPr lang="en-SG"/>
        </a:p>
      </dgm:t>
    </dgm:pt>
    <dgm:pt modelId="{7A5AD2EB-59FB-425A-BCD9-E8BAA9ECEC97}">
      <dgm:prSet phldrT="[Text]"/>
      <dgm:spPr/>
      <dgm:t>
        <a:bodyPr/>
        <a:lstStyle/>
        <a:p>
          <a:r>
            <a:rPr lang="en-US" dirty="0" smtClean="0"/>
            <a:t>Self-regulatory corrective Mechanism</a:t>
          </a:r>
          <a:endParaRPr lang="en-SG" dirty="0"/>
        </a:p>
      </dgm:t>
    </dgm:pt>
    <dgm:pt modelId="{785FF215-29FA-40D9-88F1-293BF4CD9BAE}" type="parTrans" cxnId="{38D12D0D-8385-4058-8093-80A29432C4E5}">
      <dgm:prSet/>
      <dgm:spPr/>
      <dgm:t>
        <a:bodyPr/>
        <a:lstStyle/>
        <a:p>
          <a:endParaRPr lang="en-SG"/>
        </a:p>
      </dgm:t>
    </dgm:pt>
    <dgm:pt modelId="{286420DC-ACC3-4B61-A177-C72018BE4C7A}" type="sibTrans" cxnId="{38D12D0D-8385-4058-8093-80A29432C4E5}">
      <dgm:prSet/>
      <dgm:spPr/>
      <dgm:t>
        <a:bodyPr/>
        <a:lstStyle/>
        <a:p>
          <a:endParaRPr lang="en-SG"/>
        </a:p>
      </dgm:t>
    </dgm:pt>
    <dgm:pt modelId="{9D886FBA-998F-4BE4-8585-CA88CB22594E}">
      <dgm:prSet phldrT="[Text]"/>
      <dgm:spPr/>
      <dgm:t>
        <a:bodyPr/>
        <a:lstStyle/>
        <a:p>
          <a:r>
            <a:rPr lang="en-US" dirty="0" smtClean="0"/>
            <a:t>Condition decreases </a:t>
          </a:r>
          <a:endParaRPr lang="en-SG" dirty="0"/>
        </a:p>
      </dgm:t>
    </dgm:pt>
    <dgm:pt modelId="{81A3A758-344F-4168-8583-31899160949A}" type="parTrans" cxnId="{2A5803B4-B3D3-4CCE-82A2-5FF2B4929F29}">
      <dgm:prSet/>
      <dgm:spPr/>
      <dgm:t>
        <a:bodyPr/>
        <a:lstStyle/>
        <a:p>
          <a:endParaRPr lang="en-SG"/>
        </a:p>
      </dgm:t>
    </dgm:pt>
    <dgm:pt modelId="{1E5FAE45-3456-42B1-9988-51E125B9ECEE}" type="sibTrans" cxnId="{2A5803B4-B3D3-4CCE-82A2-5FF2B4929F29}">
      <dgm:prSet/>
      <dgm:spPr/>
      <dgm:t>
        <a:bodyPr/>
        <a:lstStyle/>
        <a:p>
          <a:endParaRPr lang="en-SG"/>
        </a:p>
      </dgm:t>
    </dgm:pt>
    <dgm:pt modelId="{71762A0F-B9BF-491B-9BC0-950DD10FDE4D}" type="pres">
      <dgm:prSet presAssocID="{9FEB6F1C-BF7E-48A6-88F8-FE4CB6CB45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4BD96DF5-477F-4FD9-8FBC-187956AB5D4E}" type="pres">
      <dgm:prSet presAssocID="{E4BB0BEB-23FE-491B-81D7-1C66CB09880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01CAB4C-7B44-4E2A-A486-B9E50F9B6A9B}" type="pres">
      <dgm:prSet presAssocID="{E4BB0BEB-23FE-491B-81D7-1C66CB098800}" presName="spNode" presStyleCnt="0"/>
      <dgm:spPr/>
    </dgm:pt>
    <dgm:pt modelId="{9FED7729-8199-44DD-A332-376DE7B4017E}" type="pres">
      <dgm:prSet presAssocID="{545C6456-B8BD-4D6C-8E43-BC081CD2E490}" presName="sibTrans" presStyleLbl="sibTrans1D1" presStyleIdx="0" presStyleCnt="5"/>
      <dgm:spPr/>
      <dgm:t>
        <a:bodyPr/>
        <a:lstStyle/>
        <a:p>
          <a:endParaRPr lang="en-SG"/>
        </a:p>
      </dgm:t>
    </dgm:pt>
    <dgm:pt modelId="{9BB928A9-B0E7-41F7-B3A1-4630127104AC}" type="pres">
      <dgm:prSet presAssocID="{022B330F-D3E2-4664-98F1-EF84071CF8A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A1CC659-58C8-4662-A0AE-2BB0631D1D9D}" type="pres">
      <dgm:prSet presAssocID="{022B330F-D3E2-4664-98F1-EF84071CF8A4}" presName="spNode" presStyleCnt="0"/>
      <dgm:spPr/>
    </dgm:pt>
    <dgm:pt modelId="{01BFAF88-3C3F-4D4A-BA00-3B5BB18E5463}" type="pres">
      <dgm:prSet presAssocID="{7F20618D-2FB7-4D26-A0D2-A3A4094B8D8E}" presName="sibTrans" presStyleLbl="sibTrans1D1" presStyleIdx="1" presStyleCnt="5"/>
      <dgm:spPr/>
      <dgm:t>
        <a:bodyPr/>
        <a:lstStyle/>
        <a:p>
          <a:endParaRPr lang="en-SG"/>
        </a:p>
      </dgm:t>
    </dgm:pt>
    <dgm:pt modelId="{E7C01C3B-FF55-415A-A2E7-9B65BEFC12C8}" type="pres">
      <dgm:prSet presAssocID="{A36DFE58-8194-4FD6-B2E5-BC678B02C72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16DC1CA-5D68-4565-9C66-9A143012D22D}" type="pres">
      <dgm:prSet presAssocID="{A36DFE58-8194-4FD6-B2E5-BC678B02C724}" presName="spNode" presStyleCnt="0"/>
      <dgm:spPr/>
    </dgm:pt>
    <dgm:pt modelId="{0A9D6593-D49D-48AB-8608-99BB7202C2E3}" type="pres">
      <dgm:prSet presAssocID="{A7B1C210-AD63-4FEC-9FF4-095F42389D46}" presName="sibTrans" presStyleLbl="sibTrans1D1" presStyleIdx="2" presStyleCnt="5"/>
      <dgm:spPr/>
      <dgm:t>
        <a:bodyPr/>
        <a:lstStyle/>
        <a:p>
          <a:endParaRPr lang="en-SG"/>
        </a:p>
      </dgm:t>
    </dgm:pt>
    <dgm:pt modelId="{238CA1EC-661F-4D3F-900F-40A0DEF1C880}" type="pres">
      <dgm:prSet presAssocID="{7A5AD2EB-59FB-425A-BCD9-E8BAA9ECEC9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B4DF8E8-E995-4754-B6C6-51D21CE3E4C6}" type="pres">
      <dgm:prSet presAssocID="{7A5AD2EB-59FB-425A-BCD9-E8BAA9ECEC97}" presName="spNode" presStyleCnt="0"/>
      <dgm:spPr/>
    </dgm:pt>
    <dgm:pt modelId="{C4B4BE17-06CA-4CA0-8312-C6F3DC7ABC62}" type="pres">
      <dgm:prSet presAssocID="{286420DC-ACC3-4B61-A177-C72018BE4C7A}" presName="sibTrans" presStyleLbl="sibTrans1D1" presStyleIdx="3" presStyleCnt="5"/>
      <dgm:spPr/>
      <dgm:t>
        <a:bodyPr/>
        <a:lstStyle/>
        <a:p>
          <a:endParaRPr lang="en-SG"/>
        </a:p>
      </dgm:t>
    </dgm:pt>
    <dgm:pt modelId="{351160BD-7AE9-4D94-B0F6-572AFCA2A0F7}" type="pres">
      <dgm:prSet presAssocID="{9D886FBA-998F-4BE4-8585-CA88CB2259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F70E748-3AD9-4CA2-BB93-985B64ECB8E2}" type="pres">
      <dgm:prSet presAssocID="{9D886FBA-998F-4BE4-8585-CA88CB22594E}" presName="spNode" presStyleCnt="0"/>
      <dgm:spPr/>
    </dgm:pt>
    <dgm:pt modelId="{298E9D96-032D-4672-93EC-283A340340E9}" type="pres">
      <dgm:prSet presAssocID="{1E5FAE45-3456-42B1-9988-51E125B9ECEE}" presName="sibTrans" presStyleLbl="sibTrans1D1" presStyleIdx="4" presStyleCnt="5"/>
      <dgm:spPr/>
      <dgm:t>
        <a:bodyPr/>
        <a:lstStyle/>
        <a:p>
          <a:endParaRPr lang="en-SG"/>
        </a:p>
      </dgm:t>
    </dgm:pt>
  </dgm:ptLst>
  <dgm:cxnLst>
    <dgm:cxn modelId="{EAAD4A2D-AEBD-4D62-BE94-6E2DBE67E13B}" type="presOf" srcId="{9D886FBA-998F-4BE4-8585-CA88CB22594E}" destId="{351160BD-7AE9-4D94-B0F6-572AFCA2A0F7}" srcOrd="0" destOrd="0" presId="urn:microsoft.com/office/officeart/2005/8/layout/cycle5"/>
    <dgm:cxn modelId="{6DCBB66D-6BDF-4E81-BA73-EF595A393CB1}" type="presOf" srcId="{7A5AD2EB-59FB-425A-BCD9-E8BAA9ECEC97}" destId="{238CA1EC-661F-4D3F-900F-40A0DEF1C880}" srcOrd="0" destOrd="0" presId="urn:microsoft.com/office/officeart/2005/8/layout/cycle5"/>
    <dgm:cxn modelId="{DA8E401C-1D63-45C8-B5D3-9377D077654A}" type="presOf" srcId="{A36DFE58-8194-4FD6-B2E5-BC678B02C724}" destId="{E7C01C3B-FF55-415A-A2E7-9B65BEFC12C8}" srcOrd="0" destOrd="0" presId="urn:microsoft.com/office/officeart/2005/8/layout/cycle5"/>
    <dgm:cxn modelId="{B30EF628-2995-4BCE-AA56-B35C631A15AD}" type="presOf" srcId="{286420DC-ACC3-4B61-A177-C72018BE4C7A}" destId="{C4B4BE17-06CA-4CA0-8312-C6F3DC7ABC62}" srcOrd="0" destOrd="0" presId="urn:microsoft.com/office/officeart/2005/8/layout/cycle5"/>
    <dgm:cxn modelId="{E665D62E-397F-423F-A243-5E081F8953D1}" srcId="{9FEB6F1C-BF7E-48A6-88F8-FE4CB6CB4563}" destId="{E4BB0BEB-23FE-491B-81D7-1C66CB098800}" srcOrd="0" destOrd="0" parTransId="{93B0C9D3-10B1-4AB6-8D92-A7E27159A4A4}" sibTransId="{545C6456-B8BD-4D6C-8E43-BC081CD2E490}"/>
    <dgm:cxn modelId="{D673356D-9F36-41D4-B2FD-48419480385D}" srcId="{9FEB6F1C-BF7E-48A6-88F8-FE4CB6CB4563}" destId="{022B330F-D3E2-4664-98F1-EF84071CF8A4}" srcOrd="1" destOrd="0" parTransId="{333EF57A-129C-4025-AC6F-C01916CAA5A2}" sibTransId="{7F20618D-2FB7-4D26-A0D2-A3A4094B8D8E}"/>
    <dgm:cxn modelId="{AC63FB1D-E4AD-4352-B67F-E0A57D8B5A91}" srcId="{9FEB6F1C-BF7E-48A6-88F8-FE4CB6CB4563}" destId="{A36DFE58-8194-4FD6-B2E5-BC678B02C724}" srcOrd="2" destOrd="0" parTransId="{3BF65827-1CFF-492B-B870-DD389E3EAC26}" sibTransId="{A7B1C210-AD63-4FEC-9FF4-095F42389D46}"/>
    <dgm:cxn modelId="{9D5D4B86-40F3-43BD-AD91-0A8F8F952C5D}" type="presOf" srcId="{7F20618D-2FB7-4D26-A0D2-A3A4094B8D8E}" destId="{01BFAF88-3C3F-4D4A-BA00-3B5BB18E5463}" srcOrd="0" destOrd="0" presId="urn:microsoft.com/office/officeart/2005/8/layout/cycle5"/>
    <dgm:cxn modelId="{2D5351B6-2ED0-456E-B94D-86C7BF031897}" type="presOf" srcId="{545C6456-B8BD-4D6C-8E43-BC081CD2E490}" destId="{9FED7729-8199-44DD-A332-376DE7B4017E}" srcOrd="0" destOrd="0" presId="urn:microsoft.com/office/officeart/2005/8/layout/cycle5"/>
    <dgm:cxn modelId="{BE346E77-40FE-4764-975D-9FBF9077A19A}" type="presOf" srcId="{1E5FAE45-3456-42B1-9988-51E125B9ECEE}" destId="{298E9D96-032D-4672-93EC-283A340340E9}" srcOrd="0" destOrd="0" presId="urn:microsoft.com/office/officeart/2005/8/layout/cycle5"/>
    <dgm:cxn modelId="{D23317A5-956F-4083-B468-C6FBB190ED30}" type="presOf" srcId="{9FEB6F1C-BF7E-48A6-88F8-FE4CB6CB4563}" destId="{71762A0F-B9BF-491B-9BC0-950DD10FDE4D}" srcOrd="0" destOrd="0" presId="urn:microsoft.com/office/officeart/2005/8/layout/cycle5"/>
    <dgm:cxn modelId="{9F39F183-0F85-4D85-81E4-FF638AE77DC6}" type="presOf" srcId="{E4BB0BEB-23FE-491B-81D7-1C66CB098800}" destId="{4BD96DF5-477F-4FD9-8FBC-187956AB5D4E}" srcOrd="0" destOrd="0" presId="urn:microsoft.com/office/officeart/2005/8/layout/cycle5"/>
    <dgm:cxn modelId="{2A5803B4-B3D3-4CCE-82A2-5FF2B4929F29}" srcId="{9FEB6F1C-BF7E-48A6-88F8-FE4CB6CB4563}" destId="{9D886FBA-998F-4BE4-8585-CA88CB22594E}" srcOrd="4" destOrd="0" parTransId="{81A3A758-344F-4168-8583-31899160949A}" sibTransId="{1E5FAE45-3456-42B1-9988-51E125B9ECEE}"/>
    <dgm:cxn modelId="{D3FF484E-0918-4D52-B08B-7DC13A9F3015}" type="presOf" srcId="{022B330F-D3E2-4664-98F1-EF84071CF8A4}" destId="{9BB928A9-B0E7-41F7-B3A1-4630127104AC}" srcOrd="0" destOrd="0" presId="urn:microsoft.com/office/officeart/2005/8/layout/cycle5"/>
    <dgm:cxn modelId="{38D12D0D-8385-4058-8093-80A29432C4E5}" srcId="{9FEB6F1C-BF7E-48A6-88F8-FE4CB6CB4563}" destId="{7A5AD2EB-59FB-425A-BCD9-E8BAA9ECEC97}" srcOrd="3" destOrd="0" parTransId="{785FF215-29FA-40D9-88F1-293BF4CD9BAE}" sibTransId="{286420DC-ACC3-4B61-A177-C72018BE4C7A}"/>
    <dgm:cxn modelId="{9386C374-318B-4263-A210-2D0A89140947}" type="presOf" srcId="{A7B1C210-AD63-4FEC-9FF4-095F42389D46}" destId="{0A9D6593-D49D-48AB-8608-99BB7202C2E3}" srcOrd="0" destOrd="0" presId="urn:microsoft.com/office/officeart/2005/8/layout/cycle5"/>
    <dgm:cxn modelId="{3CB42A6A-5AB8-45D1-9AE1-9C6D127D7101}" type="presParOf" srcId="{71762A0F-B9BF-491B-9BC0-950DD10FDE4D}" destId="{4BD96DF5-477F-4FD9-8FBC-187956AB5D4E}" srcOrd="0" destOrd="0" presId="urn:microsoft.com/office/officeart/2005/8/layout/cycle5"/>
    <dgm:cxn modelId="{DC1948B2-ABD0-48C2-B689-CF60897D0512}" type="presParOf" srcId="{71762A0F-B9BF-491B-9BC0-950DD10FDE4D}" destId="{101CAB4C-7B44-4E2A-A486-B9E50F9B6A9B}" srcOrd="1" destOrd="0" presId="urn:microsoft.com/office/officeart/2005/8/layout/cycle5"/>
    <dgm:cxn modelId="{3BE07D7C-642B-4741-9BD2-4C8435881C73}" type="presParOf" srcId="{71762A0F-B9BF-491B-9BC0-950DD10FDE4D}" destId="{9FED7729-8199-44DD-A332-376DE7B4017E}" srcOrd="2" destOrd="0" presId="urn:microsoft.com/office/officeart/2005/8/layout/cycle5"/>
    <dgm:cxn modelId="{DFE670F7-7C49-4E8F-A18A-55D6D95106DE}" type="presParOf" srcId="{71762A0F-B9BF-491B-9BC0-950DD10FDE4D}" destId="{9BB928A9-B0E7-41F7-B3A1-4630127104AC}" srcOrd="3" destOrd="0" presId="urn:microsoft.com/office/officeart/2005/8/layout/cycle5"/>
    <dgm:cxn modelId="{2694D497-9C63-487B-90F1-A804EBC83AAE}" type="presParOf" srcId="{71762A0F-B9BF-491B-9BC0-950DD10FDE4D}" destId="{1A1CC659-58C8-4662-A0AE-2BB0631D1D9D}" srcOrd="4" destOrd="0" presId="urn:microsoft.com/office/officeart/2005/8/layout/cycle5"/>
    <dgm:cxn modelId="{C7B58929-E82F-454B-BE9A-3C8FA6886061}" type="presParOf" srcId="{71762A0F-B9BF-491B-9BC0-950DD10FDE4D}" destId="{01BFAF88-3C3F-4D4A-BA00-3B5BB18E5463}" srcOrd="5" destOrd="0" presId="urn:microsoft.com/office/officeart/2005/8/layout/cycle5"/>
    <dgm:cxn modelId="{1C0F5F79-18D3-475D-8AE9-91E1DE32BDA2}" type="presParOf" srcId="{71762A0F-B9BF-491B-9BC0-950DD10FDE4D}" destId="{E7C01C3B-FF55-415A-A2E7-9B65BEFC12C8}" srcOrd="6" destOrd="0" presId="urn:microsoft.com/office/officeart/2005/8/layout/cycle5"/>
    <dgm:cxn modelId="{7FB3730F-BA25-418B-965D-BFF1B49CF033}" type="presParOf" srcId="{71762A0F-B9BF-491B-9BC0-950DD10FDE4D}" destId="{F16DC1CA-5D68-4565-9C66-9A143012D22D}" srcOrd="7" destOrd="0" presId="urn:microsoft.com/office/officeart/2005/8/layout/cycle5"/>
    <dgm:cxn modelId="{FAB50E00-3EF9-464C-8816-89F9ECC83115}" type="presParOf" srcId="{71762A0F-B9BF-491B-9BC0-950DD10FDE4D}" destId="{0A9D6593-D49D-48AB-8608-99BB7202C2E3}" srcOrd="8" destOrd="0" presId="urn:microsoft.com/office/officeart/2005/8/layout/cycle5"/>
    <dgm:cxn modelId="{88E2D03B-2DE6-4ACE-AFE7-460AF8D103EA}" type="presParOf" srcId="{71762A0F-B9BF-491B-9BC0-950DD10FDE4D}" destId="{238CA1EC-661F-4D3F-900F-40A0DEF1C880}" srcOrd="9" destOrd="0" presId="urn:microsoft.com/office/officeart/2005/8/layout/cycle5"/>
    <dgm:cxn modelId="{E3464F51-FEBE-4F78-BAB5-DDCDD2A44886}" type="presParOf" srcId="{71762A0F-B9BF-491B-9BC0-950DD10FDE4D}" destId="{0B4DF8E8-E995-4754-B6C6-51D21CE3E4C6}" srcOrd="10" destOrd="0" presId="urn:microsoft.com/office/officeart/2005/8/layout/cycle5"/>
    <dgm:cxn modelId="{C7FB7EB1-658B-4717-A2ED-FE33CCE2E7C9}" type="presParOf" srcId="{71762A0F-B9BF-491B-9BC0-950DD10FDE4D}" destId="{C4B4BE17-06CA-4CA0-8312-C6F3DC7ABC62}" srcOrd="11" destOrd="0" presId="urn:microsoft.com/office/officeart/2005/8/layout/cycle5"/>
    <dgm:cxn modelId="{0FFD454A-B077-43DC-9BB3-D0BC564C704F}" type="presParOf" srcId="{71762A0F-B9BF-491B-9BC0-950DD10FDE4D}" destId="{351160BD-7AE9-4D94-B0F6-572AFCA2A0F7}" srcOrd="12" destOrd="0" presId="urn:microsoft.com/office/officeart/2005/8/layout/cycle5"/>
    <dgm:cxn modelId="{55FE666D-ACAA-4141-AEB8-50D505546BD3}" type="presParOf" srcId="{71762A0F-B9BF-491B-9BC0-950DD10FDE4D}" destId="{AF70E748-3AD9-4CA2-BB93-985B64ECB8E2}" srcOrd="13" destOrd="0" presId="urn:microsoft.com/office/officeart/2005/8/layout/cycle5"/>
    <dgm:cxn modelId="{C9876F7F-BD14-4601-88B6-E216602859CE}" type="presParOf" srcId="{71762A0F-B9BF-491B-9BC0-950DD10FDE4D}" destId="{298E9D96-032D-4672-93EC-283A340340E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EB6F1C-BF7E-48A6-88F8-FE4CB6CB456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E4BB0BEB-23FE-491B-81D7-1C66CB098800}">
      <dgm:prSet phldrT="[Text]"/>
      <dgm:spPr/>
      <dgm:t>
        <a:bodyPr/>
        <a:lstStyle/>
        <a:p>
          <a:r>
            <a:rPr lang="en-US" dirty="0" smtClean="0"/>
            <a:t>Normal condition or set-point (Norm) </a:t>
          </a:r>
          <a:endParaRPr lang="en-SG" dirty="0"/>
        </a:p>
      </dgm:t>
    </dgm:pt>
    <dgm:pt modelId="{93B0C9D3-10B1-4AB6-8D92-A7E27159A4A4}" type="parTrans" cxnId="{E665D62E-397F-423F-A243-5E081F8953D1}">
      <dgm:prSet/>
      <dgm:spPr/>
      <dgm:t>
        <a:bodyPr/>
        <a:lstStyle/>
        <a:p>
          <a:endParaRPr lang="en-SG"/>
        </a:p>
      </dgm:t>
    </dgm:pt>
    <dgm:pt modelId="{545C6456-B8BD-4D6C-8E43-BC081CD2E490}" type="sibTrans" cxnId="{E665D62E-397F-423F-A243-5E081F8953D1}">
      <dgm:prSet/>
      <dgm:spPr/>
      <dgm:t>
        <a:bodyPr/>
        <a:lstStyle/>
        <a:p>
          <a:endParaRPr lang="en-SG"/>
        </a:p>
      </dgm:t>
    </dgm:pt>
    <dgm:pt modelId="{022B330F-D3E2-4664-98F1-EF84071CF8A4}">
      <dgm:prSet phldrT="[Text]"/>
      <dgm:spPr/>
      <dgm:t>
        <a:bodyPr/>
        <a:lstStyle/>
        <a:p>
          <a:r>
            <a:rPr lang="en-US" dirty="0" smtClean="0"/>
            <a:t>Stimulus (Condition decreases  below normal) </a:t>
          </a:r>
          <a:endParaRPr lang="en-SG" dirty="0"/>
        </a:p>
      </dgm:t>
    </dgm:pt>
    <dgm:pt modelId="{333EF57A-129C-4025-AC6F-C01916CAA5A2}" type="parTrans" cxnId="{D673356D-9F36-41D4-B2FD-48419480385D}">
      <dgm:prSet/>
      <dgm:spPr/>
      <dgm:t>
        <a:bodyPr/>
        <a:lstStyle/>
        <a:p>
          <a:endParaRPr lang="en-SG"/>
        </a:p>
      </dgm:t>
    </dgm:pt>
    <dgm:pt modelId="{7F20618D-2FB7-4D26-A0D2-A3A4094B8D8E}" type="sibTrans" cxnId="{D673356D-9F36-41D4-B2FD-48419480385D}">
      <dgm:prSet/>
      <dgm:spPr/>
      <dgm:t>
        <a:bodyPr/>
        <a:lstStyle/>
        <a:p>
          <a:endParaRPr lang="en-SG"/>
        </a:p>
      </dgm:t>
    </dgm:pt>
    <dgm:pt modelId="{A36DFE58-8194-4FD6-B2E5-BC678B02C724}">
      <dgm:prSet phldrT="[Text]"/>
      <dgm:spPr/>
      <dgm:t>
        <a:bodyPr/>
        <a:lstStyle/>
        <a:p>
          <a:r>
            <a:rPr lang="en-US" dirty="0" smtClean="0"/>
            <a:t>Receptor (Detects stimulus)</a:t>
          </a:r>
          <a:endParaRPr lang="en-SG" dirty="0"/>
        </a:p>
      </dgm:t>
    </dgm:pt>
    <dgm:pt modelId="{3BF65827-1CFF-492B-B870-DD389E3EAC26}" type="parTrans" cxnId="{AC63FB1D-E4AD-4352-B67F-E0A57D8B5A91}">
      <dgm:prSet/>
      <dgm:spPr/>
      <dgm:t>
        <a:bodyPr/>
        <a:lstStyle/>
        <a:p>
          <a:endParaRPr lang="en-SG"/>
        </a:p>
      </dgm:t>
    </dgm:pt>
    <dgm:pt modelId="{A7B1C210-AD63-4FEC-9FF4-095F42389D46}" type="sibTrans" cxnId="{AC63FB1D-E4AD-4352-B67F-E0A57D8B5A91}">
      <dgm:prSet/>
      <dgm:spPr/>
      <dgm:t>
        <a:bodyPr/>
        <a:lstStyle/>
        <a:p>
          <a:endParaRPr lang="en-SG"/>
        </a:p>
      </dgm:t>
    </dgm:pt>
    <dgm:pt modelId="{7A5AD2EB-59FB-425A-BCD9-E8BAA9ECEC97}">
      <dgm:prSet phldrT="[Text]"/>
      <dgm:spPr/>
      <dgm:t>
        <a:bodyPr/>
        <a:lstStyle/>
        <a:p>
          <a:r>
            <a:rPr lang="en-US" dirty="0" smtClean="0"/>
            <a:t>Self-regulatory corrective Mechanism</a:t>
          </a:r>
          <a:endParaRPr lang="en-SG" dirty="0"/>
        </a:p>
      </dgm:t>
    </dgm:pt>
    <dgm:pt modelId="{785FF215-29FA-40D9-88F1-293BF4CD9BAE}" type="parTrans" cxnId="{38D12D0D-8385-4058-8093-80A29432C4E5}">
      <dgm:prSet/>
      <dgm:spPr/>
      <dgm:t>
        <a:bodyPr/>
        <a:lstStyle/>
        <a:p>
          <a:endParaRPr lang="en-SG"/>
        </a:p>
      </dgm:t>
    </dgm:pt>
    <dgm:pt modelId="{286420DC-ACC3-4B61-A177-C72018BE4C7A}" type="sibTrans" cxnId="{38D12D0D-8385-4058-8093-80A29432C4E5}">
      <dgm:prSet/>
      <dgm:spPr/>
      <dgm:t>
        <a:bodyPr/>
        <a:lstStyle/>
        <a:p>
          <a:endParaRPr lang="en-SG"/>
        </a:p>
      </dgm:t>
    </dgm:pt>
    <dgm:pt modelId="{9D886FBA-998F-4BE4-8585-CA88CB22594E}">
      <dgm:prSet phldrT="[Text]"/>
      <dgm:spPr/>
      <dgm:t>
        <a:bodyPr/>
        <a:lstStyle/>
        <a:p>
          <a:r>
            <a:rPr lang="en-US" dirty="0" smtClean="0"/>
            <a:t>Condition increases </a:t>
          </a:r>
          <a:endParaRPr lang="en-SG" dirty="0"/>
        </a:p>
      </dgm:t>
    </dgm:pt>
    <dgm:pt modelId="{81A3A758-344F-4168-8583-31899160949A}" type="parTrans" cxnId="{2A5803B4-B3D3-4CCE-82A2-5FF2B4929F29}">
      <dgm:prSet/>
      <dgm:spPr/>
      <dgm:t>
        <a:bodyPr/>
        <a:lstStyle/>
        <a:p>
          <a:endParaRPr lang="en-SG"/>
        </a:p>
      </dgm:t>
    </dgm:pt>
    <dgm:pt modelId="{1E5FAE45-3456-42B1-9988-51E125B9ECEE}" type="sibTrans" cxnId="{2A5803B4-B3D3-4CCE-82A2-5FF2B4929F29}">
      <dgm:prSet/>
      <dgm:spPr/>
      <dgm:t>
        <a:bodyPr/>
        <a:lstStyle/>
        <a:p>
          <a:endParaRPr lang="en-SG"/>
        </a:p>
      </dgm:t>
    </dgm:pt>
    <dgm:pt modelId="{71762A0F-B9BF-491B-9BC0-950DD10FDE4D}" type="pres">
      <dgm:prSet presAssocID="{9FEB6F1C-BF7E-48A6-88F8-FE4CB6CB45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4BD96DF5-477F-4FD9-8FBC-187956AB5D4E}" type="pres">
      <dgm:prSet presAssocID="{E4BB0BEB-23FE-491B-81D7-1C66CB09880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01CAB4C-7B44-4E2A-A486-B9E50F9B6A9B}" type="pres">
      <dgm:prSet presAssocID="{E4BB0BEB-23FE-491B-81D7-1C66CB098800}" presName="spNode" presStyleCnt="0"/>
      <dgm:spPr/>
    </dgm:pt>
    <dgm:pt modelId="{9FED7729-8199-44DD-A332-376DE7B4017E}" type="pres">
      <dgm:prSet presAssocID="{545C6456-B8BD-4D6C-8E43-BC081CD2E490}" presName="sibTrans" presStyleLbl="sibTrans1D1" presStyleIdx="0" presStyleCnt="5"/>
      <dgm:spPr/>
      <dgm:t>
        <a:bodyPr/>
        <a:lstStyle/>
        <a:p>
          <a:endParaRPr lang="en-SG"/>
        </a:p>
      </dgm:t>
    </dgm:pt>
    <dgm:pt modelId="{9BB928A9-B0E7-41F7-B3A1-4630127104AC}" type="pres">
      <dgm:prSet presAssocID="{022B330F-D3E2-4664-98F1-EF84071CF8A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A1CC659-58C8-4662-A0AE-2BB0631D1D9D}" type="pres">
      <dgm:prSet presAssocID="{022B330F-D3E2-4664-98F1-EF84071CF8A4}" presName="spNode" presStyleCnt="0"/>
      <dgm:spPr/>
    </dgm:pt>
    <dgm:pt modelId="{01BFAF88-3C3F-4D4A-BA00-3B5BB18E5463}" type="pres">
      <dgm:prSet presAssocID="{7F20618D-2FB7-4D26-A0D2-A3A4094B8D8E}" presName="sibTrans" presStyleLbl="sibTrans1D1" presStyleIdx="1" presStyleCnt="5"/>
      <dgm:spPr/>
      <dgm:t>
        <a:bodyPr/>
        <a:lstStyle/>
        <a:p>
          <a:endParaRPr lang="en-SG"/>
        </a:p>
      </dgm:t>
    </dgm:pt>
    <dgm:pt modelId="{E7C01C3B-FF55-415A-A2E7-9B65BEFC12C8}" type="pres">
      <dgm:prSet presAssocID="{A36DFE58-8194-4FD6-B2E5-BC678B02C72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16DC1CA-5D68-4565-9C66-9A143012D22D}" type="pres">
      <dgm:prSet presAssocID="{A36DFE58-8194-4FD6-B2E5-BC678B02C724}" presName="spNode" presStyleCnt="0"/>
      <dgm:spPr/>
    </dgm:pt>
    <dgm:pt modelId="{0A9D6593-D49D-48AB-8608-99BB7202C2E3}" type="pres">
      <dgm:prSet presAssocID="{A7B1C210-AD63-4FEC-9FF4-095F42389D46}" presName="sibTrans" presStyleLbl="sibTrans1D1" presStyleIdx="2" presStyleCnt="5"/>
      <dgm:spPr/>
      <dgm:t>
        <a:bodyPr/>
        <a:lstStyle/>
        <a:p>
          <a:endParaRPr lang="en-SG"/>
        </a:p>
      </dgm:t>
    </dgm:pt>
    <dgm:pt modelId="{238CA1EC-661F-4D3F-900F-40A0DEF1C880}" type="pres">
      <dgm:prSet presAssocID="{7A5AD2EB-59FB-425A-BCD9-E8BAA9ECEC9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B4DF8E8-E995-4754-B6C6-51D21CE3E4C6}" type="pres">
      <dgm:prSet presAssocID="{7A5AD2EB-59FB-425A-BCD9-E8BAA9ECEC97}" presName="spNode" presStyleCnt="0"/>
      <dgm:spPr/>
    </dgm:pt>
    <dgm:pt modelId="{C4B4BE17-06CA-4CA0-8312-C6F3DC7ABC62}" type="pres">
      <dgm:prSet presAssocID="{286420DC-ACC3-4B61-A177-C72018BE4C7A}" presName="sibTrans" presStyleLbl="sibTrans1D1" presStyleIdx="3" presStyleCnt="5"/>
      <dgm:spPr/>
      <dgm:t>
        <a:bodyPr/>
        <a:lstStyle/>
        <a:p>
          <a:endParaRPr lang="en-SG"/>
        </a:p>
      </dgm:t>
    </dgm:pt>
    <dgm:pt modelId="{351160BD-7AE9-4D94-B0F6-572AFCA2A0F7}" type="pres">
      <dgm:prSet presAssocID="{9D886FBA-998F-4BE4-8585-CA88CB2259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F70E748-3AD9-4CA2-BB93-985B64ECB8E2}" type="pres">
      <dgm:prSet presAssocID="{9D886FBA-998F-4BE4-8585-CA88CB22594E}" presName="spNode" presStyleCnt="0"/>
      <dgm:spPr/>
    </dgm:pt>
    <dgm:pt modelId="{298E9D96-032D-4672-93EC-283A340340E9}" type="pres">
      <dgm:prSet presAssocID="{1E5FAE45-3456-42B1-9988-51E125B9ECEE}" presName="sibTrans" presStyleLbl="sibTrans1D1" presStyleIdx="4" presStyleCnt="5"/>
      <dgm:spPr/>
      <dgm:t>
        <a:bodyPr/>
        <a:lstStyle/>
        <a:p>
          <a:endParaRPr lang="en-SG"/>
        </a:p>
      </dgm:t>
    </dgm:pt>
  </dgm:ptLst>
  <dgm:cxnLst>
    <dgm:cxn modelId="{7BFB9062-54F3-4258-8E80-5F36FDB119C9}" type="presOf" srcId="{022B330F-D3E2-4664-98F1-EF84071CF8A4}" destId="{9BB928A9-B0E7-41F7-B3A1-4630127104AC}" srcOrd="0" destOrd="0" presId="urn:microsoft.com/office/officeart/2005/8/layout/cycle5"/>
    <dgm:cxn modelId="{0D14E3E1-90FC-42A2-9732-6E9306FC3779}" type="presOf" srcId="{7F20618D-2FB7-4D26-A0D2-A3A4094B8D8E}" destId="{01BFAF88-3C3F-4D4A-BA00-3B5BB18E5463}" srcOrd="0" destOrd="0" presId="urn:microsoft.com/office/officeart/2005/8/layout/cycle5"/>
    <dgm:cxn modelId="{F7274097-F2FC-47ED-9568-CC6C7C0D0DC5}" type="presOf" srcId="{A36DFE58-8194-4FD6-B2E5-BC678B02C724}" destId="{E7C01C3B-FF55-415A-A2E7-9B65BEFC12C8}" srcOrd="0" destOrd="0" presId="urn:microsoft.com/office/officeart/2005/8/layout/cycle5"/>
    <dgm:cxn modelId="{AC63FB1D-E4AD-4352-B67F-E0A57D8B5A91}" srcId="{9FEB6F1C-BF7E-48A6-88F8-FE4CB6CB4563}" destId="{A36DFE58-8194-4FD6-B2E5-BC678B02C724}" srcOrd="2" destOrd="0" parTransId="{3BF65827-1CFF-492B-B870-DD389E3EAC26}" sibTransId="{A7B1C210-AD63-4FEC-9FF4-095F42389D46}"/>
    <dgm:cxn modelId="{38D12D0D-8385-4058-8093-80A29432C4E5}" srcId="{9FEB6F1C-BF7E-48A6-88F8-FE4CB6CB4563}" destId="{7A5AD2EB-59FB-425A-BCD9-E8BAA9ECEC97}" srcOrd="3" destOrd="0" parTransId="{785FF215-29FA-40D9-88F1-293BF4CD9BAE}" sibTransId="{286420DC-ACC3-4B61-A177-C72018BE4C7A}"/>
    <dgm:cxn modelId="{2A5803B4-B3D3-4CCE-82A2-5FF2B4929F29}" srcId="{9FEB6F1C-BF7E-48A6-88F8-FE4CB6CB4563}" destId="{9D886FBA-998F-4BE4-8585-CA88CB22594E}" srcOrd="4" destOrd="0" parTransId="{81A3A758-344F-4168-8583-31899160949A}" sibTransId="{1E5FAE45-3456-42B1-9988-51E125B9ECEE}"/>
    <dgm:cxn modelId="{1007AD23-C487-448D-BE22-69005065FB5D}" type="presOf" srcId="{286420DC-ACC3-4B61-A177-C72018BE4C7A}" destId="{C4B4BE17-06CA-4CA0-8312-C6F3DC7ABC62}" srcOrd="0" destOrd="0" presId="urn:microsoft.com/office/officeart/2005/8/layout/cycle5"/>
    <dgm:cxn modelId="{5704D864-CA3B-46F6-A60A-2257E6AAB1AE}" type="presOf" srcId="{E4BB0BEB-23FE-491B-81D7-1C66CB098800}" destId="{4BD96DF5-477F-4FD9-8FBC-187956AB5D4E}" srcOrd="0" destOrd="0" presId="urn:microsoft.com/office/officeart/2005/8/layout/cycle5"/>
    <dgm:cxn modelId="{15E871AF-E2CF-4A10-802E-C1C5640523E8}" type="presOf" srcId="{9FEB6F1C-BF7E-48A6-88F8-FE4CB6CB4563}" destId="{71762A0F-B9BF-491B-9BC0-950DD10FDE4D}" srcOrd="0" destOrd="0" presId="urn:microsoft.com/office/officeart/2005/8/layout/cycle5"/>
    <dgm:cxn modelId="{16D50989-D2C5-4F53-9DAC-A16711C83A6C}" type="presOf" srcId="{545C6456-B8BD-4D6C-8E43-BC081CD2E490}" destId="{9FED7729-8199-44DD-A332-376DE7B4017E}" srcOrd="0" destOrd="0" presId="urn:microsoft.com/office/officeart/2005/8/layout/cycle5"/>
    <dgm:cxn modelId="{E80333A2-40E0-4583-91C7-7EBC0338E662}" type="presOf" srcId="{7A5AD2EB-59FB-425A-BCD9-E8BAA9ECEC97}" destId="{238CA1EC-661F-4D3F-900F-40A0DEF1C880}" srcOrd="0" destOrd="0" presId="urn:microsoft.com/office/officeart/2005/8/layout/cycle5"/>
    <dgm:cxn modelId="{E665D62E-397F-423F-A243-5E081F8953D1}" srcId="{9FEB6F1C-BF7E-48A6-88F8-FE4CB6CB4563}" destId="{E4BB0BEB-23FE-491B-81D7-1C66CB098800}" srcOrd="0" destOrd="0" parTransId="{93B0C9D3-10B1-4AB6-8D92-A7E27159A4A4}" sibTransId="{545C6456-B8BD-4D6C-8E43-BC081CD2E490}"/>
    <dgm:cxn modelId="{F12B6C45-CA0B-444F-88E7-C73E5BBFFEC5}" type="presOf" srcId="{1E5FAE45-3456-42B1-9988-51E125B9ECEE}" destId="{298E9D96-032D-4672-93EC-283A340340E9}" srcOrd="0" destOrd="0" presId="urn:microsoft.com/office/officeart/2005/8/layout/cycle5"/>
    <dgm:cxn modelId="{A24F2C70-DAA7-4819-92C5-89BA20FD8B49}" type="presOf" srcId="{A7B1C210-AD63-4FEC-9FF4-095F42389D46}" destId="{0A9D6593-D49D-48AB-8608-99BB7202C2E3}" srcOrd="0" destOrd="0" presId="urn:microsoft.com/office/officeart/2005/8/layout/cycle5"/>
    <dgm:cxn modelId="{D673356D-9F36-41D4-B2FD-48419480385D}" srcId="{9FEB6F1C-BF7E-48A6-88F8-FE4CB6CB4563}" destId="{022B330F-D3E2-4664-98F1-EF84071CF8A4}" srcOrd="1" destOrd="0" parTransId="{333EF57A-129C-4025-AC6F-C01916CAA5A2}" sibTransId="{7F20618D-2FB7-4D26-A0D2-A3A4094B8D8E}"/>
    <dgm:cxn modelId="{E7F13A35-40B1-4F84-9369-42A09FD7DD2D}" type="presOf" srcId="{9D886FBA-998F-4BE4-8585-CA88CB22594E}" destId="{351160BD-7AE9-4D94-B0F6-572AFCA2A0F7}" srcOrd="0" destOrd="0" presId="urn:microsoft.com/office/officeart/2005/8/layout/cycle5"/>
    <dgm:cxn modelId="{EADFEDE8-3E09-412A-BC8C-4115AD7347AB}" type="presParOf" srcId="{71762A0F-B9BF-491B-9BC0-950DD10FDE4D}" destId="{4BD96DF5-477F-4FD9-8FBC-187956AB5D4E}" srcOrd="0" destOrd="0" presId="urn:microsoft.com/office/officeart/2005/8/layout/cycle5"/>
    <dgm:cxn modelId="{93C84A3E-A1DF-469F-8565-E217D954A4FB}" type="presParOf" srcId="{71762A0F-B9BF-491B-9BC0-950DD10FDE4D}" destId="{101CAB4C-7B44-4E2A-A486-B9E50F9B6A9B}" srcOrd="1" destOrd="0" presId="urn:microsoft.com/office/officeart/2005/8/layout/cycle5"/>
    <dgm:cxn modelId="{6E29A21E-EC73-48AE-81A3-9BA3F47C697B}" type="presParOf" srcId="{71762A0F-B9BF-491B-9BC0-950DD10FDE4D}" destId="{9FED7729-8199-44DD-A332-376DE7B4017E}" srcOrd="2" destOrd="0" presId="urn:microsoft.com/office/officeart/2005/8/layout/cycle5"/>
    <dgm:cxn modelId="{802531C1-99DF-404D-9B8D-EF6AB98174DE}" type="presParOf" srcId="{71762A0F-B9BF-491B-9BC0-950DD10FDE4D}" destId="{9BB928A9-B0E7-41F7-B3A1-4630127104AC}" srcOrd="3" destOrd="0" presId="urn:microsoft.com/office/officeart/2005/8/layout/cycle5"/>
    <dgm:cxn modelId="{8B96D5C7-093E-4062-AC68-6B460DF3611E}" type="presParOf" srcId="{71762A0F-B9BF-491B-9BC0-950DD10FDE4D}" destId="{1A1CC659-58C8-4662-A0AE-2BB0631D1D9D}" srcOrd="4" destOrd="0" presId="urn:microsoft.com/office/officeart/2005/8/layout/cycle5"/>
    <dgm:cxn modelId="{95DD09F2-A793-4B7C-AE75-97965CEC6736}" type="presParOf" srcId="{71762A0F-B9BF-491B-9BC0-950DD10FDE4D}" destId="{01BFAF88-3C3F-4D4A-BA00-3B5BB18E5463}" srcOrd="5" destOrd="0" presId="urn:microsoft.com/office/officeart/2005/8/layout/cycle5"/>
    <dgm:cxn modelId="{03E1765E-410B-4748-8994-A5607EE7D73E}" type="presParOf" srcId="{71762A0F-B9BF-491B-9BC0-950DD10FDE4D}" destId="{E7C01C3B-FF55-415A-A2E7-9B65BEFC12C8}" srcOrd="6" destOrd="0" presId="urn:microsoft.com/office/officeart/2005/8/layout/cycle5"/>
    <dgm:cxn modelId="{1525190B-F93D-4FD3-BDB8-4AA8FAAFCEFA}" type="presParOf" srcId="{71762A0F-B9BF-491B-9BC0-950DD10FDE4D}" destId="{F16DC1CA-5D68-4565-9C66-9A143012D22D}" srcOrd="7" destOrd="0" presId="urn:microsoft.com/office/officeart/2005/8/layout/cycle5"/>
    <dgm:cxn modelId="{9AFE0670-78AD-456A-B288-042FFF0E2EF4}" type="presParOf" srcId="{71762A0F-B9BF-491B-9BC0-950DD10FDE4D}" destId="{0A9D6593-D49D-48AB-8608-99BB7202C2E3}" srcOrd="8" destOrd="0" presId="urn:microsoft.com/office/officeart/2005/8/layout/cycle5"/>
    <dgm:cxn modelId="{B4140FC7-7E5C-4172-AA92-BCB1548BF2D7}" type="presParOf" srcId="{71762A0F-B9BF-491B-9BC0-950DD10FDE4D}" destId="{238CA1EC-661F-4D3F-900F-40A0DEF1C880}" srcOrd="9" destOrd="0" presId="urn:microsoft.com/office/officeart/2005/8/layout/cycle5"/>
    <dgm:cxn modelId="{12EFA24A-C4FC-46DD-95E1-DC1EB3BADF9A}" type="presParOf" srcId="{71762A0F-B9BF-491B-9BC0-950DD10FDE4D}" destId="{0B4DF8E8-E995-4754-B6C6-51D21CE3E4C6}" srcOrd="10" destOrd="0" presId="urn:microsoft.com/office/officeart/2005/8/layout/cycle5"/>
    <dgm:cxn modelId="{78517F53-D89C-4129-93C4-605E0EF0CAD8}" type="presParOf" srcId="{71762A0F-B9BF-491B-9BC0-950DD10FDE4D}" destId="{C4B4BE17-06CA-4CA0-8312-C6F3DC7ABC62}" srcOrd="11" destOrd="0" presId="urn:microsoft.com/office/officeart/2005/8/layout/cycle5"/>
    <dgm:cxn modelId="{A1258E55-4954-44FF-8130-4FF015E150DA}" type="presParOf" srcId="{71762A0F-B9BF-491B-9BC0-950DD10FDE4D}" destId="{351160BD-7AE9-4D94-B0F6-572AFCA2A0F7}" srcOrd="12" destOrd="0" presId="urn:microsoft.com/office/officeart/2005/8/layout/cycle5"/>
    <dgm:cxn modelId="{EBEF6BBD-FB36-4DF7-BED1-5CE542989F3C}" type="presParOf" srcId="{71762A0F-B9BF-491B-9BC0-950DD10FDE4D}" destId="{AF70E748-3AD9-4CA2-BB93-985B64ECB8E2}" srcOrd="13" destOrd="0" presId="urn:microsoft.com/office/officeart/2005/8/layout/cycle5"/>
    <dgm:cxn modelId="{69CB9734-B8AB-443E-BA65-C841AD211BE4}" type="presParOf" srcId="{71762A0F-B9BF-491B-9BC0-950DD10FDE4D}" destId="{298E9D96-032D-4672-93EC-283A340340E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EB6F1C-BF7E-48A6-88F8-FE4CB6CB456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E4BB0BEB-23FE-491B-81D7-1C66CB098800}">
      <dgm:prSet phldrT="[Text]"/>
      <dgm:spPr/>
      <dgm:t>
        <a:bodyPr/>
        <a:lstStyle/>
        <a:p>
          <a:r>
            <a:rPr lang="en-US" dirty="0" smtClean="0"/>
            <a:t>Normal condition or set-point (Norm) </a:t>
          </a:r>
          <a:endParaRPr lang="en-SG" dirty="0"/>
        </a:p>
      </dgm:t>
    </dgm:pt>
    <dgm:pt modelId="{93B0C9D3-10B1-4AB6-8D92-A7E27159A4A4}" type="parTrans" cxnId="{E665D62E-397F-423F-A243-5E081F8953D1}">
      <dgm:prSet/>
      <dgm:spPr/>
      <dgm:t>
        <a:bodyPr/>
        <a:lstStyle/>
        <a:p>
          <a:endParaRPr lang="en-SG"/>
        </a:p>
      </dgm:t>
    </dgm:pt>
    <dgm:pt modelId="{545C6456-B8BD-4D6C-8E43-BC081CD2E490}" type="sibTrans" cxnId="{E665D62E-397F-423F-A243-5E081F8953D1}">
      <dgm:prSet/>
      <dgm:spPr/>
      <dgm:t>
        <a:bodyPr/>
        <a:lstStyle/>
        <a:p>
          <a:endParaRPr lang="en-SG"/>
        </a:p>
      </dgm:t>
    </dgm:pt>
    <dgm:pt modelId="{022B330F-D3E2-4664-98F1-EF84071CF8A4}">
      <dgm:prSet phldrT="[Text]"/>
      <dgm:spPr/>
      <dgm:t>
        <a:bodyPr/>
        <a:lstStyle/>
        <a:p>
          <a:r>
            <a:rPr lang="en-US" dirty="0" smtClean="0"/>
            <a:t>Stimulus </a:t>
          </a:r>
        </a:p>
        <a:p>
          <a:r>
            <a:rPr lang="en-US" dirty="0" smtClean="0"/>
            <a:t>(Too much glucose in blood ) </a:t>
          </a:r>
          <a:endParaRPr lang="en-SG" dirty="0"/>
        </a:p>
      </dgm:t>
    </dgm:pt>
    <dgm:pt modelId="{333EF57A-129C-4025-AC6F-C01916CAA5A2}" type="parTrans" cxnId="{D673356D-9F36-41D4-B2FD-48419480385D}">
      <dgm:prSet/>
      <dgm:spPr/>
      <dgm:t>
        <a:bodyPr/>
        <a:lstStyle/>
        <a:p>
          <a:endParaRPr lang="en-SG"/>
        </a:p>
      </dgm:t>
    </dgm:pt>
    <dgm:pt modelId="{7F20618D-2FB7-4D26-A0D2-A3A4094B8D8E}" type="sibTrans" cxnId="{D673356D-9F36-41D4-B2FD-48419480385D}">
      <dgm:prSet/>
      <dgm:spPr/>
      <dgm:t>
        <a:bodyPr/>
        <a:lstStyle/>
        <a:p>
          <a:endParaRPr lang="en-SG"/>
        </a:p>
      </dgm:t>
    </dgm:pt>
    <dgm:pt modelId="{A36DFE58-8194-4FD6-B2E5-BC678B02C724}">
      <dgm:prSet phldrT="[Text]"/>
      <dgm:spPr/>
      <dgm:t>
        <a:bodyPr/>
        <a:lstStyle/>
        <a:p>
          <a:r>
            <a:rPr lang="en-US" dirty="0" smtClean="0"/>
            <a:t>Receptor (Islets of Langerhans are stimulated)</a:t>
          </a:r>
          <a:endParaRPr lang="en-SG" dirty="0"/>
        </a:p>
      </dgm:t>
    </dgm:pt>
    <dgm:pt modelId="{3BF65827-1CFF-492B-B870-DD389E3EAC26}" type="parTrans" cxnId="{AC63FB1D-E4AD-4352-B67F-E0A57D8B5A91}">
      <dgm:prSet/>
      <dgm:spPr/>
      <dgm:t>
        <a:bodyPr/>
        <a:lstStyle/>
        <a:p>
          <a:endParaRPr lang="en-SG"/>
        </a:p>
      </dgm:t>
    </dgm:pt>
    <dgm:pt modelId="{A7B1C210-AD63-4FEC-9FF4-095F42389D46}" type="sibTrans" cxnId="{AC63FB1D-E4AD-4352-B67F-E0A57D8B5A91}">
      <dgm:prSet/>
      <dgm:spPr/>
      <dgm:t>
        <a:bodyPr/>
        <a:lstStyle/>
        <a:p>
          <a:endParaRPr lang="en-SG"/>
        </a:p>
      </dgm:t>
    </dgm:pt>
    <dgm:pt modelId="{7A5AD2EB-59FB-425A-BCD9-E8BAA9ECEC97}">
      <dgm:prSet phldrT="[Text]"/>
      <dgm:spPr/>
      <dgm:t>
        <a:bodyPr/>
        <a:lstStyle/>
        <a:p>
          <a:r>
            <a:rPr lang="en-US" dirty="0" smtClean="0"/>
            <a:t>Corrective Mechanism</a:t>
          </a:r>
        </a:p>
        <a:p>
          <a:r>
            <a:rPr lang="en-US" dirty="0" smtClean="0"/>
            <a:t>Pancreas secretes more insulin.</a:t>
          </a:r>
        </a:p>
        <a:p>
          <a:r>
            <a:rPr lang="en-US" dirty="0" smtClean="0"/>
            <a:t>Causes liver to convert glucose to glycogen </a:t>
          </a:r>
          <a:endParaRPr lang="en-SG" dirty="0"/>
        </a:p>
      </dgm:t>
    </dgm:pt>
    <dgm:pt modelId="{785FF215-29FA-40D9-88F1-293BF4CD9BAE}" type="parTrans" cxnId="{38D12D0D-8385-4058-8093-80A29432C4E5}">
      <dgm:prSet/>
      <dgm:spPr/>
      <dgm:t>
        <a:bodyPr/>
        <a:lstStyle/>
        <a:p>
          <a:endParaRPr lang="en-SG"/>
        </a:p>
      </dgm:t>
    </dgm:pt>
    <dgm:pt modelId="{286420DC-ACC3-4B61-A177-C72018BE4C7A}" type="sibTrans" cxnId="{38D12D0D-8385-4058-8093-80A29432C4E5}">
      <dgm:prSet/>
      <dgm:spPr/>
      <dgm:t>
        <a:bodyPr/>
        <a:lstStyle/>
        <a:p>
          <a:endParaRPr lang="en-SG"/>
        </a:p>
      </dgm:t>
    </dgm:pt>
    <dgm:pt modelId="{9D886FBA-998F-4BE4-8585-CA88CB22594E}">
      <dgm:prSet phldrT="[Text]"/>
      <dgm:spPr/>
      <dgm:t>
        <a:bodyPr/>
        <a:lstStyle/>
        <a:p>
          <a:r>
            <a:rPr lang="en-US" dirty="0" smtClean="0"/>
            <a:t>Blood glucose concentration falls </a:t>
          </a:r>
          <a:endParaRPr lang="en-SG" dirty="0"/>
        </a:p>
      </dgm:t>
    </dgm:pt>
    <dgm:pt modelId="{81A3A758-344F-4168-8583-31899160949A}" type="parTrans" cxnId="{2A5803B4-B3D3-4CCE-82A2-5FF2B4929F29}">
      <dgm:prSet/>
      <dgm:spPr/>
      <dgm:t>
        <a:bodyPr/>
        <a:lstStyle/>
        <a:p>
          <a:endParaRPr lang="en-SG"/>
        </a:p>
      </dgm:t>
    </dgm:pt>
    <dgm:pt modelId="{1E5FAE45-3456-42B1-9988-51E125B9ECEE}" type="sibTrans" cxnId="{2A5803B4-B3D3-4CCE-82A2-5FF2B4929F29}">
      <dgm:prSet/>
      <dgm:spPr/>
      <dgm:t>
        <a:bodyPr/>
        <a:lstStyle/>
        <a:p>
          <a:endParaRPr lang="en-SG"/>
        </a:p>
      </dgm:t>
    </dgm:pt>
    <dgm:pt modelId="{71762A0F-B9BF-491B-9BC0-950DD10FDE4D}" type="pres">
      <dgm:prSet presAssocID="{9FEB6F1C-BF7E-48A6-88F8-FE4CB6CB45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4BD96DF5-477F-4FD9-8FBC-187956AB5D4E}" type="pres">
      <dgm:prSet presAssocID="{E4BB0BEB-23FE-491B-81D7-1C66CB09880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01CAB4C-7B44-4E2A-A486-B9E50F9B6A9B}" type="pres">
      <dgm:prSet presAssocID="{E4BB0BEB-23FE-491B-81D7-1C66CB098800}" presName="spNode" presStyleCnt="0"/>
      <dgm:spPr/>
    </dgm:pt>
    <dgm:pt modelId="{9FED7729-8199-44DD-A332-376DE7B4017E}" type="pres">
      <dgm:prSet presAssocID="{545C6456-B8BD-4D6C-8E43-BC081CD2E490}" presName="sibTrans" presStyleLbl="sibTrans1D1" presStyleIdx="0" presStyleCnt="5"/>
      <dgm:spPr/>
      <dgm:t>
        <a:bodyPr/>
        <a:lstStyle/>
        <a:p>
          <a:endParaRPr lang="en-SG"/>
        </a:p>
      </dgm:t>
    </dgm:pt>
    <dgm:pt modelId="{9BB928A9-B0E7-41F7-B3A1-4630127104AC}" type="pres">
      <dgm:prSet presAssocID="{022B330F-D3E2-4664-98F1-EF84071CF8A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A1CC659-58C8-4662-A0AE-2BB0631D1D9D}" type="pres">
      <dgm:prSet presAssocID="{022B330F-D3E2-4664-98F1-EF84071CF8A4}" presName="spNode" presStyleCnt="0"/>
      <dgm:spPr/>
    </dgm:pt>
    <dgm:pt modelId="{01BFAF88-3C3F-4D4A-BA00-3B5BB18E5463}" type="pres">
      <dgm:prSet presAssocID="{7F20618D-2FB7-4D26-A0D2-A3A4094B8D8E}" presName="sibTrans" presStyleLbl="sibTrans1D1" presStyleIdx="1" presStyleCnt="5"/>
      <dgm:spPr/>
      <dgm:t>
        <a:bodyPr/>
        <a:lstStyle/>
        <a:p>
          <a:endParaRPr lang="en-SG"/>
        </a:p>
      </dgm:t>
    </dgm:pt>
    <dgm:pt modelId="{E7C01C3B-FF55-415A-A2E7-9B65BEFC12C8}" type="pres">
      <dgm:prSet presAssocID="{A36DFE58-8194-4FD6-B2E5-BC678B02C72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16DC1CA-5D68-4565-9C66-9A143012D22D}" type="pres">
      <dgm:prSet presAssocID="{A36DFE58-8194-4FD6-B2E5-BC678B02C724}" presName="spNode" presStyleCnt="0"/>
      <dgm:spPr/>
    </dgm:pt>
    <dgm:pt modelId="{0A9D6593-D49D-48AB-8608-99BB7202C2E3}" type="pres">
      <dgm:prSet presAssocID="{A7B1C210-AD63-4FEC-9FF4-095F42389D46}" presName="sibTrans" presStyleLbl="sibTrans1D1" presStyleIdx="2" presStyleCnt="5"/>
      <dgm:spPr/>
      <dgm:t>
        <a:bodyPr/>
        <a:lstStyle/>
        <a:p>
          <a:endParaRPr lang="en-SG"/>
        </a:p>
      </dgm:t>
    </dgm:pt>
    <dgm:pt modelId="{238CA1EC-661F-4D3F-900F-40A0DEF1C880}" type="pres">
      <dgm:prSet presAssocID="{7A5AD2EB-59FB-425A-BCD9-E8BAA9ECEC97}" presName="node" presStyleLbl="node1" presStyleIdx="3" presStyleCnt="5" custScaleX="123454" custScaleY="123606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B4DF8E8-E995-4754-B6C6-51D21CE3E4C6}" type="pres">
      <dgm:prSet presAssocID="{7A5AD2EB-59FB-425A-BCD9-E8BAA9ECEC97}" presName="spNode" presStyleCnt="0"/>
      <dgm:spPr/>
    </dgm:pt>
    <dgm:pt modelId="{C4B4BE17-06CA-4CA0-8312-C6F3DC7ABC62}" type="pres">
      <dgm:prSet presAssocID="{286420DC-ACC3-4B61-A177-C72018BE4C7A}" presName="sibTrans" presStyleLbl="sibTrans1D1" presStyleIdx="3" presStyleCnt="5"/>
      <dgm:spPr/>
      <dgm:t>
        <a:bodyPr/>
        <a:lstStyle/>
        <a:p>
          <a:endParaRPr lang="en-SG"/>
        </a:p>
      </dgm:t>
    </dgm:pt>
    <dgm:pt modelId="{351160BD-7AE9-4D94-B0F6-572AFCA2A0F7}" type="pres">
      <dgm:prSet presAssocID="{9D886FBA-998F-4BE4-8585-CA88CB2259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F70E748-3AD9-4CA2-BB93-985B64ECB8E2}" type="pres">
      <dgm:prSet presAssocID="{9D886FBA-998F-4BE4-8585-CA88CB22594E}" presName="spNode" presStyleCnt="0"/>
      <dgm:spPr/>
    </dgm:pt>
    <dgm:pt modelId="{298E9D96-032D-4672-93EC-283A340340E9}" type="pres">
      <dgm:prSet presAssocID="{1E5FAE45-3456-42B1-9988-51E125B9ECEE}" presName="sibTrans" presStyleLbl="sibTrans1D1" presStyleIdx="4" presStyleCnt="5"/>
      <dgm:spPr/>
      <dgm:t>
        <a:bodyPr/>
        <a:lstStyle/>
        <a:p>
          <a:endParaRPr lang="en-SG"/>
        </a:p>
      </dgm:t>
    </dgm:pt>
  </dgm:ptLst>
  <dgm:cxnLst>
    <dgm:cxn modelId="{4BC8FEA8-9F7D-4248-BB6B-E84958AF4592}" type="presOf" srcId="{1E5FAE45-3456-42B1-9988-51E125B9ECEE}" destId="{298E9D96-032D-4672-93EC-283A340340E9}" srcOrd="0" destOrd="0" presId="urn:microsoft.com/office/officeart/2005/8/layout/cycle5"/>
    <dgm:cxn modelId="{C5B498F2-90AC-46CC-98FC-B41D9DE63B60}" type="presOf" srcId="{286420DC-ACC3-4B61-A177-C72018BE4C7A}" destId="{C4B4BE17-06CA-4CA0-8312-C6F3DC7ABC62}" srcOrd="0" destOrd="0" presId="urn:microsoft.com/office/officeart/2005/8/layout/cycle5"/>
    <dgm:cxn modelId="{D673356D-9F36-41D4-B2FD-48419480385D}" srcId="{9FEB6F1C-BF7E-48A6-88F8-FE4CB6CB4563}" destId="{022B330F-D3E2-4664-98F1-EF84071CF8A4}" srcOrd="1" destOrd="0" parTransId="{333EF57A-129C-4025-AC6F-C01916CAA5A2}" sibTransId="{7F20618D-2FB7-4D26-A0D2-A3A4094B8D8E}"/>
    <dgm:cxn modelId="{2ABAC2C3-3AC0-4889-912A-62781D3BE201}" type="presOf" srcId="{A7B1C210-AD63-4FEC-9FF4-095F42389D46}" destId="{0A9D6593-D49D-48AB-8608-99BB7202C2E3}" srcOrd="0" destOrd="0" presId="urn:microsoft.com/office/officeart/2005/8/layout/cycle5"/>
    <dgm:cxn modelId="{E665D62E-397F-423F-A243-5E081F8953D1}" srcId="{9FEB6F1C-BF7E-48A6-88F8-FE4CB6CB4563}" destId="{E4BB0BEB-23FE-491B-81D7-1C66CB098800}" srcOrd="0" destOrd="0" parTransId="{93B0C9D3-10B1-4AB6-8D92-A7E27159A4A4}" sibTransId="{545C6456-B8BD-4D6C-8E43-BC081CD2E490}"/>
    <dgm:cxn modelId="{A62C6164-BA46-46A7-9136-A47C4B8F09C2}" type="presOf" srcId="{9D886FBA-998F-4BE4-8585-CA88CB22594E}" destId="{351160BD-7AE9-4D94-B0F6-572AFCA2A0F7}" srcOrd="0" destOrd="0" presId="urn:microsoft.com/office/officeart/2005/8/layout/cycle5"/>
    <dgm:cxn modelId="{AC63FB1D-E4AD-4352-B67F-E0A57D8B5A91}" srcId="{9FEB6F1C-BF7E-48A6-88F8-FE4CB6CB4563}" destId="{A36DFE58-8194-4FD6-B2E5-BC678B02C724}" srcOrd="2" destOrd="0" parTransId="{3BF65827-1CFF-492B-B870-DD389E3EAC26}" sibTransId="{A7B1C210-AD63-4FEC-9FF4-095F42389D46}"/>
    <dgm:cxn modelId="{7F280FFA-C988-4CB7-BA48-2763FB8665A5}" type="presOf" srcId="{9FEB6F1C-BF7E-48A6-88F8-FE4CB6CB4563}" destId="{71762A0F-B9BF-491B-9BC0-950DD10FDE4D}" srcOrd="0" destOrd="0" presId="urn:microsoft.com/office/officeart/2005/8/layout/cycle5"/>
    <dgm:cxn modelId="{C12F2CCE-5CD0-46D5-ADB0-F9E891EA7AEC}" type="presOf" srcId="{7A5AD2EB-59FB-425A-BCD9-E8BAA9ECEC97}" destId="{238CA1EC-661F-4D3F-900F-40A0DEF1C880}" srcOrd="0" destOrd="0" presId="urn:microsoft.com/office/officeart/2005/8/layout/cycle5"/>
    <dgm:cxn modelId="{F95561D9-93A0-4B4B-AA1D-40F268E6CB0F}" type="presOf" srcId="{7F20618D-2FB7-4D26-A0D2-A3A4094B8D8E}" destId="{01BFAF88-3C3F-4D4A-BA00-3B5BB18E5463}" srcOrd="0" destOrd="0" presId="urn:microsoft.com/office/officeart/2005/8/layout/cycle5"/>
    <dgm:cxn modelId="{2A5803B4-B3D3-4CCE-82A2-5FF2B4929F29}" srcId="{9FEB6F1C-BF7E-48A6-88F8-FE4CB6CB4563}" destId="{9D886FBA-998F-4BE4-8585-CA88CB22594E}" srcOrd="4" destOrd="0" parTransId="{81A3A758-344F-4168-8583-31899160949A}" sibTransId="{1E5FAE45-3456-42B1-9988-51E125B9ECEE}"/>
    <dgm:cxn modelId="{B3CDB4DA-7FAE-4E93-A32D-740E745DFF2C}" type="presOf" srcId="{545C6456-B8BD-4D6C-8E43-BC081CD2E490}" destId="{9FED7729-8199-44DD-A332-376DE7B4017E}" srcOrd="0" destOrd="0" presId="urn:microsoft.com/office/officeart/2005/8/layout/cycle5"/>
    <dgm:cxn modelId="{38D12D0D-8385-4058-8093-80A29432C4E5}" srcId="{9FEB6F1C-BF7E-48A6-88F8-FE4CB6CB4563}" destId="{7A5AD2EB-59FB-425A-BCD9-E8BAA9ECEC97}" srcOrd="3" destOrd="0" parTransId="{785FF215-29FA-40D9-88F1-293BF4CD9BAE}" sibTransId="{286420DC-ACC3-4B61-A177-C72018BE4C7A}"/>
    <dgm:cxn modelId="{2B152BEC-7DC7-4644-8185-6299B30B3A2F}" type="presOf" srcId="{A36DFE58-8194-4FD6-B2E5-BC678B02C724}" destId="{E7C01C3B-FF55-415A-A2E7-9B65BEFC12C8}" srcOrd="0" destOrd="0" presId="urn:microsoft.com/office/officeart/2005/8/layout/cycle5"/>
    <dgm:cxn modelId="{8D111EB3-3288-485B-AA16-45D09654F5D3}" type="presOf" srcId="{022B330F-D3E2-4664-98F1-EF84071CF8A4}" destId="{9BB928A9-B0E7-41F7-B3A1-4630127104AC}" srcOrd="0" destOrd="0" presId="urn:microsoft.com/office/officeart/2005/8/layout/cycle5"/>
    <dgm:cxn modelId="{CC1AE1B3-1D23-47F8-ABC4-AC9DD53B7358}" type="presOf" srcId="{E4BB0BEB-23FE-491B-81D7-1C66CB098800}" destId="{4BD96DF5-477F-4FD9-8FBC-187956AB5D4E}" srcOrd="0" destOrd="0" presId="urn:microsoft.com/office/officeart/2005/8/layout/cycle5"/>
    <dgm:cxn modelId="{FD6DDB83-4B96-4A45-9E13-048A2F649442}" type="presParOf" srcId="{71762A0F-B9BF-491B-9BC0-950DD10FDE4D}" destId="{4BD96DF5-477F-4FD9-8FBC-187956AB5D4E}" srcOrd="0" destOrd="0" presId="urn:microsoft.com/office/officeart/2005/8/layout/cycle5"/>
    <dgm:cxn modelId="{4482DB0D-8C33-4BDB-8C50-ED59883A71AD}" type="presParOf" srcId="{71762A0F-B9BF-491B-9BC0-950DD10FDE4D}" destId="{101CAB4C-7B44-4E2A-A486-B9E50F9B6A9B}" srcOrd="1" destOrd="0" presId="urn:microsoft.com/office/officeart/2005/8/layout/cycle5"/>
    <dgm:cxn modelId="{11A6B58B-BBDD-4893-8A60-B691FB1BD6A8}" type="presParOf" srcId="{71762A0F-B9BF-491B-9BC0-950DD10FDE4D}" destId="{9FED7729-8199-44DD-A332-376DE7B4017E}" srcOrd="2" destOrd="0" presId="urn:microsoft.com/office/officeart/2005/8/layout/cycle5"/>
    <dgm:cxn modelId="{9D0CA293-7004-4214-8D20-D61B78DE6A7B}" type="presParOf" srcId="{71762A0F-B9BF-491B-9BC0-950DD10FDE4D}" destId="{9BB928A9-B0E7-41F7-B3A1-4630127104AC}" srcOrd="3" destOrd="0" presId="urn:microsoft.com/office/officeart/2005/8/layout/cycle5"/>
    <dgm:cxn modelId="{1305108C-2C69-4169-BD97-E247D271A159}" type="presParOf" srcId="{71762A0F-B9BF-491B-9BC0-950DD10FDE4D}" destId="{1A1CC659-58C8-4662-A0AE-2BB0631D1D9D}" srcOrd="4" destOrd="0" presId="urn:microsoft.com/office/officeart/2005/8/layout/cycle5"/>
    <dgm:cxn modelId="{7178D8EC-F685-4AD3-8295-2A7F29343724}" type="presParOf" srcId="{71762A0F-B9BF-491B-9BC0-950DD10FDE4D}" destId="{01BFAF88-3C3F-4D4A-BA00-3B5BB18E5463}" srcOrd="5" destOrd="0" presId="urn:microsoft.com/office/officeart/2005/8/layout/cycle5"/>
    <dgm:cxn modelId="{3E23D6B1-E523-419C-A902-7315CD2739AE}" type="presParOf" srcId="{71762A0F-B9BF-491B-9BC0-950DD10FDE4D}" destId="{E7C01C3B-FF55-415A-A2E7-9B65BEFC12C8}" srcOrd="6" destOrd="0" presId="urn:microsoft.com/office/officeart/2005/8/layout/cycle5"/>
    <dgm:cxn modelId="{CF4CD352-4EA6-4ACF-AAA0-DC171565C531}" type="presParOf" srcId="{71762A0F-B9BF-491B-9BC0-950DD10FDE4D}" destId="{F16DC1CA-5D68-4565-9C66-9A143012D22D}" srcOrd="7" destOrd="0" presId="urn:microsoft.com/office/officeart/2005/8/layout/cycle5"/>
    <dgm:cxn modelId="{EC42F074-2BE7-4E57-AE1E-01F77E52F6D6}" type="presParOf" srcId="{71762A0F-B9BF-491B-9BC0-950DD10FDE4D}" destId="{0A9D6593-D49D-48AB-8608-99BB7202C2E3}" srcOrd="8" destOrd="0" presId="urn:microsoft.com/office/officeart/2005/8/layout/cycle5"/>
    <dgm:cxn modelId="{D5F672EE-0E83-4A43-B177-BBFFC321257A}" type="presParOf" srcId="{71762A0F-B9BF-491B-9BC0-950DD10FDE4D}" destId="{238CA1EC-661F-4D3F-900F-40A0DEF1C880}" srcOrd="9" destOrd="0" presId="urn:microsoft.com/office/officeart/2005/8/layout/cycle5"/>
    <dgm:cxn modelId="{9506739F-467F-4416-8890-CBD4C7A36A1D}" type="presParOf" srcId="{71762A0F-B9BF-491B-9BC0-950DD10FDE4D}" destId="{0B4DF8E8-E995-4754-B6C6-51D21CE3E4C6}" srcOrd="10" destOrd="0" presId="urn:microsoft.com/office/officeart/2005/8/layout/cycle5"/>
    <dgm:cxn modelId="{1D79005F-E1D0-40AD-81D1-755AB513351C}" type="presParOf" srcId="{71762A0F-B9BF-491B-9BC0-950DD10FDE4D}" destId="{C4B4BE17-06CA-4CA0-8312-C6F3DC7ABC62}" srcOrd="11" destOrd="0" presId="urn:microsoft.com/office/officeart/2005/8/layout/cycle5"/>
    <dgm:cxn modelId="{46F3802C-05E9-4618-8C5D-FC0F90092D01}" type="presParOf" srcId="{71762A0F-B9BF-491B-9BC0-950DD10FDE4D}" destId="{351160BD-7AE9-4D94-B0F6-572AFCA2A0F7}" srcOrd="12" destOrd="0" presId="urn:microsoft.com/office/officeart/2005/8/layout/cycle5"/>
    <dgm:cxn modelId="{CF4C59B1-E9B9-47B6-85CB-A2757BFEBF07}" type="presParOf" srcId="{71762A0F-B9BF-491B-9BC0-950DD10FDE4D}" destId="{AF70E748-3AD9-4CA2-BB93-985B64ECB8E2}" srcOrd="13" destOrd="0" presId="urn:microsoft.com/office/officeart/2005/8/layout/cycle5"/>
    <dgm:cxn modelId="{FB384BFB-59E7-48A3-B704-423EAFB259E1}" type="presParOf" srcId="{71762A0F-B9BF-491B-9BC0-950DD10FDE4D}" destId="{298E9D96-032D-4672-93EC-283A340340E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FEB6F1C-BF7E-48A6-88F8-FE4CB6CB456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E4BB0BEB-23FE-491B-81D7-1C66CB098800}">
      <dgm:prSet phldrT="[Text]"/>
      <dgm:spPr/>
      <dgm:t>
        <a:bodyPr/>
        <a:lstStyle/>
        <a:p>
          <a:r>
            <a:rPr lang="en-US" dirty="0" smtClean="0"/>
            <a:t>Normal condition or set-point (Norm) </a:t>
          </a:r>
          <a:endParaRPr lang="en-SG" dirty="0"/>
        </a:p>
      </dgm:t>
    </dgm:pt>
    <dgm:pt modelId="{93B0C9D3-10B1-4AB6-8D92-A7E27159A4A4}" type="parTrans" cxnId="{E665D62E-397F-423F-A243-5E081F8953D1}">
      <dgm:prSet/>
      <dgm:spPr/>
      <dgm:t>
        <a:bodyPr/>
        <a:lstStyle/>
        <a:p>
          <a:endParaRPr lang="en-SG"/>
        </a:p>
      </dgm:t>
    </dgm:pt>
    <dgm:pt modelId="{545C6456-B8BD-4D6C-8E43-BC081CD2E490}" type="sibTrans" cxnId="{E665D62E-397F-423F-A243-5E081F8953D1}">
      <dgm:prSet/>
      <dgm:spPr/>
      <dgm:t>
        <a:bodyPr/>
        <a:lstStyle/>
        <a:p>
          <a:endParaRPr lang="en-SG"/>
        </a:p>
      </dgm:t>
    </dgm:pt>
    <dgm:pt modelId="{022B330F-D3E2-4664-98F1-EF84071CF8A4}">
      <dgm:prSet phldrT="[Text]"/>
      <dgm:spPr/>
      <dgm:t>
        <a:bodyPr/>
        <a:lstStyle/>
        <a:p>
          <a:r>
            <a:rPr lang="en-US" dirty="0" smtClean="0"/>
            <a:t>Stimulus </a:t>
          </a:r>
        </a:p>
        <a:p>
          <a:r>
            <a:rPr lang="en-US" dirty="0" smtClean="0"/>
            <a:t>(Too little glucose in blood ) </a:t>
          </a:r>
          <a:endParaRPr lang="en-SG" dirty="0"/>
        </a:p>
      </dgm:t>
    </dgm:pt>
    <dgm:pt modelId="{333EF57A-129C-4025-AC6F-C01916CAA5A2}" type="parTrans" cxnId="{D673356D-9F36-41D4-B2FD-48419480385D}">
      <dgm:prSet/>
      <dgm:spPr/>
      <dgm:t>
        <a:bodyPr/>
        <a:lstStyle/>
        <a:p>
          <a:endParaRPr lang="en-SG"/>
        </a:p>
      </dgm:t>
    </dgm:pt>
    <dgm:pt modelId="{7F20618D-2FB7-4D26-A0D2-A3A4094B8D8E}" type="sibTrans" cxnId="{D673356D-9F36-41D4-B2FD-48419480385D}">
      <dgm:prSet/>
      <dgm:spPr/>
      <dgm:t>
        <a:bodyPr/>
        <a:lstStyle/>
        <a:p>
          <a:endParaRPr lang="en-SG"/>
        </a:p>
      </dgm:t>
    </dgm:pt>
    <dgm:pt modelId="{A36DFE58-8194-4FD6-B2E5-BC678B02C724}">
      <dgm:prSet phldrT="[Text]"/>
      <dgm:spPr/>
      <dgm:t>
        <a:bodyPr/>
        <a:lstStyle/>
        <a:p>
          <a:r>
            <a:rPr lang="en-US" dirty="0" smtClean="0"/>
            <a:t>Receptor (Islets of Langerhans are stimulated)</a:t>
          </a:r>
          <a:endParaRPr lang="en-SG" dirty="0"/>
        </a:p>
      </dgm:t>
    </dgm:pt>
    <dgm:pt modelId="{3BF65827-1CFF-492B-B870-DD389E3EAC26}" type="parTrans" cxnId="{AC63FB1D-E4AD-4352-B67F-E0A57D8B5A91}">
      <dgm:prSet/>
      <dgm:spPr/>
      <dgm:t>
        <a:bodyPr/>
        <a:lstStyle/>
        <a:p>
          <a:endParaRPr lang="en-SG"/>
        </a:p>
      </dgm:t>
    </dgm:pt>
    <dgm:pt modelId="{A7B1C210-AD63-4FEC-9FF4-095F42389D46}" type="sibTrans" cxnId="{AC63FB1D-E4AD-4352-B67F-E0A57D8B5A91}">
      <dgm:prSet/>
      <dgm:spPr/>
      <dgm:t>
        <a:bodyPr/>
        <a:lstStyle/>
        <a:p>
          <a:endParaRPr lang="en-SG"/>
        </a:p>
      </dgm:t>
    </dgm:pt>
    <dgm:pt modelId="{7A5AD2EB-59FB-425A-BCD9-E8BAA9ECEC97}">
      <dgm:prSet phldrT="[Text]"/>
      <dgm:spPr/>
      <dgm:t>
        <a:bodyPr/>
        <a:lstStyle/>
        <a:p>
          <a:r>
            <a:rPr lang="en-US" dirty="0" smtClean="0"/>
            <a:t>Corrective Mechanism</a:t>
          </a:r>
        </a:p>
        <a:p>
          <a:r>
            <a:rPr lang="en-US" dirty="0" smtClean="0"/>
            <a:t>Pancreas secretes glucagon</a:t>
          </a:r>
        </a:p>
        <a:p>
          <a:r>
            <a:rPr lang="en-US" dirty="0" smtClean="0"/>
            <a:t>Causes liver to convert glycogen to glucose </a:t>
          </a:r>
          <a:endParaRPr lang="en-SG" dirty="0"/>
        </a:p>
      </dgm:t>
    </dgm:pt>
    <dgm:pt modelId="{785FF215-29FA-40D9-88F1-293BF4CD9BAE}" type="parTrans" cxnId="{38D12D0D-8385-4058-8093-80A29432C4E5}">
      <dgm:prSet/>
      <dgm:spPr/>
      <dgm:t>
        <a:bodyPr/>
        <a:lstStyle/>
        <a:p>
          <a:endParaRPr lang="en-SG"/>
        </a:p>
      </dgm:t>
    </dgm:pt>
    <dgm:pt modelId="{286420DC-ACC3-4B61-A177-C72018BE4C7A}" type="sibTrans" cxnId="{38D12D0D-8385-4058-8093-80A29432C4E5}">
      <dgm:prSet/>
      <dgm:spPr/>
      <dgm:t>
        <a:bodyPr/>
        <a:lstStyle/>
        <a:p>
          <a:endParaRPr lang="en-SG"/>
        </a:p>
      </dgm:t>
    </dgm:pt>
    <dgm:pt modelId="{9D886FBA-998F-4BE4-8585-CA88CB22594E}">
      <dgm:prSet phldrT="[Text]"/>
      <dgm:spPr/>
      <dgm:t>
        <a:bodyPr/>
        <a:lstStyle/>
        <a:p>
          <a:r>
            <a:rPr lang="en-US" dirty="0" smtClean="0"/>
            <a:t>Blood glucose concentration increases </a:t>
          </a:r>
          <a:endParaRPr lang="en-SG" dirty="0"/>
        </a:p>
      </dgm:t>
    </dgm:pt>
    <dgm:pt modelId="{81A3A758-344F-4168-8583-31899160949A}" type="parTrans" cxnId="{2A5803B4-B3D3-4CCE-82A2-5FF2B4929F29}">
      <dgm:prSet/>
      <dgm:spPr/>
      <dgm:t>
        <a:bodyPr/>
        <a:lstStyle/>
        <a:p>
          <a:endParaRPr lang="en-SG"/>
        </a:p>
      </dgm:t>
    </dgm:pt>
    <dgm:pt modelId="{1E5FAE45-3456-42B1-9988-51E125B9ECEE}" type="sibTrans" cxnId="{2A5803B4-B3D3-4CCE-82A2-5FF2B4929F29}">
      <dgm:prSet/>
      <dgm:spPr/>
      <dgm:t>
        <a:bodyPr/>
        <a:lstStyle/>
        <a:p>
          <a:endParaRPr lang="en-SG"/>
        </a:p>
      </dgm:t>
    </dgm:pt>
    <dgm:pt modelId="{71762A0F-B9BF-491B-9BC0-950DD10FDE4D}" type="pres">
      <dgm:prSet presAssocID="{9FEB6F1C-BF7E-48A6-88F8-FE4CB6CB45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4BD96DF5-477F-4FD9-8FBC-187956AB5D4E}" type="pres">
      <dgm:prSet presAssocID="{E4BB0BEB-23FE-491B-81D7-1C66CB09880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01CAB4C-7B44-4E2A-A486-B9E50F9B6A9B}" type="pres">
      <dgm:prSet presAssocID="{E4BB0BEB-23FE-491B-81D7-1C66CB098800}" presName="spNode" presStyleCnt="0"/>
      <dgm:spPr/>
    </dgm:pt>
    <dgm:pt modelId="{9FED7729-8199-44DD-A332-376DE7B4017E}" type="pres">
      <dgm:prSet presAssocID="{545C6456-B8BD-4D6C-8E43-BC081CD2E490}" presName="sibTrans" presStyleLbl="sibTrans1D1" presStyleIdx="0" presStyleCnt="5"/>
      <dgm:spPr/>
      <dgm:t>
        <a:bodyPr/>
        <a:lstStyle/>
        <a:p>
          <a:endParaRPr lang="en-SG"/>
        </a:p>
      </dgm:t>
    </dgm:pt>
    <dgm:pt modelId="{9BB928A9-B0E7-41F7-B3A1-4630127104AC}" type="pres">
      <dgm:prSet presAssocID="{022B330F-D3E2-4664-98F1-EF84071CF8A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A1CC659-58C8-4662-A0AE-2BB0631D1D9D}" type="pres">
      <dgm:prSet presAssocID="{022B330F-D3E2-4664-98F1-EF84071CF8A4}" presName="spNode" presStyleCnt="0"/>
      <dgm:spPr/>
    </dgm:pt>
    <dgm:pt modelId="{01BFAF88-3C3F-4D4A-BA00-3B5BB18E5463}" type="pres">
      <dgm:prSet presAssocID="{7F20618D-2FB7-4D26-A0D2-A3A4094B8D8E}" presName="sibTrans" presStyleLbl="sibTrans1D1" presStyleIdx="1" presStyleCnt="5"/>
      <dgm:spPr/>
      <dgm:t>
        <a:bodyPr/>
        <a:lstStyle/>
        <a:p>
          <a:endParaRPr lang="en-SG"/>
        </a:p>
      </dgm:t>
    </dgm:pt>
    <dgm:pt modelId="{E7C01C3B-FF55-415A-A2E7-9B65BEFC12C8}" type="pres">
      <dgm:prSet presAssocID="{A36DFE58-8194-4FD6-B2E5-BC678B02C72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16DC1CA-5D68-4565-9C66-9A143012D22D}" type="pres">
      <dgm:prSet presAssocID="{A36DFE58-8194-4FD6-B2E5-BC678B02C724}" presName="spNode" presStyleCnt="0"/>
      <dgm:spPr/>
    </dgm:pt>
    <dgm:pt modelId="{0A9D6593-D49D-48AB-8608-99BB7202C2E3}" type="pres">
      <dgm:prSet presAssocID="{A7B1C210-AD63-4FEC-9FF4-095F42389D46}" presName="sibTrans" presStyleLbl="sibTrans1D1" presStyleIdx="2" presStyleCnt="5"/>
      <dgm:spPr/>
      <dgm:t>
        <a:bodyPr/>
        <a:lstStyle/>
        <a:p>
          <a:endParaRPr lang="en-SG"/>
        </a:p>
      </dgm:t>
    </dgm:pt>
    <dgm:pt modelId="{238CA1EC-661F-4D3F-900F-40A0DEF1C880}" type="pres">
      <dgm:prSet presAssocID="{7A5AD2EB-59FB-425A-BCD9-E8BAA9ECEC97}" presName="node" presStyleLbl="node1" presStyleIdx="3" presStyleCnt="5" custScaleX="123454" custScaleY="123606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B4DF8E8-E995-4754-B6C6-51D21CE3E4C6}" type="pres">
      <dgm:prSet presAssocID="{7A5AD2EB-59FB-425A-BCD9-E8BAA9ECEC97}" presName="spNode" presStyleCnt="0"/>
      <dgm:spPr/>
    </dgm:pt>
    <dgm:pt modelId="{C4B4BE17-06CA-4CA0-8312-C6F3DC7ABC62}" type="pres">
      <dgm:prSet presAssocID="{286420DC-ACC3-4B61-A177-C72018BE4C7A}" presName="sibTrans" presStyleLbl="sibTrans1D1" presStyleIdx="3" presStyleCnt="5"/>
      <dgm:spPr/>
      <dgm:t>
        <a:bodyPr/>
        <a:lstStyle/>
        <a:p>
          <a:endParaRPr lang="en-SG"/>
        </a:p>
      </dgm:t>
    </dgm:pt>
    <dgm:pt modelId="{351160BD-7AE9-4D94-B0F6-572AFCA2A0F7}" type="pres">
      <dgm:prSet presAssocID="{9D886FBA-998F-4BE4-8585-CA88CB2259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F70E748-3AD9-4CA2-BB93-985B64ECB8E2}" type="pres">
      <dgm:prSet presAssocID="{9D886FBA-998F-4BE4-8585-CA88CB22594E}" presName="spNode" presStyleCnt="0"/>
      <dgm:spPr/>
    </dgm:pt>
    <dgm:pt modelId="{298E9D96-032D-4672-93EC-283A340340E9}" type="pres">
      <dgm:prSet presAssocID="{1E5FAE45-3456-42B1-9988-51E125B9ECEE}" presName="sibTrans" presStyleLbl="sibTrans1D1" presStyleIdx="4" presStyleCnt="5"/>
      <dgm:spPr/>
      <dgm:t>
        <a:bodyPr/>
        <a:lstStyle/>
        <a:p>
          <a:endParaRPr lang="en-SG"/>
        </a:p>
      </dgm:t>
    </dgm:pt>
  </dgm:ptLst>
  <dgm:cxnLst>
    <dgm:cxn modelId="{B2D7D9E2-FD42-490E-943A-EF282DD67C17}" type="presOf" srcId="{9FEB6F1C-BF7E-48A6-88F8-FE4CB6CB4563}" destId="{71762A0F-B9BF-491B-9BC0-950DD10FDE4D}" srcOrd="0" destOrd="0" presId="urn:microsoft.com/office/officeart/2005/8/layout/cycle5"/>
    <dgm:cxn modelId="{560688A6-FD72-413C-BDA4-84F46F634635}" type="presOf" srcId="{A7B1C210-AD63-4FEC-9FF4-095F42389D46}" destId="{0A9D6593-D49D-48AB-8608-99BB7202C2E3}" srcOrd="0" destOrd="0" presId="urn:microsoft.com/office/officeart/2005/8/layout/cycle5"/>
    <dgm:cxn modelId="{6A9F2FB6-D00A-4427-B99C-28A9756723E3}" type="presOf" srcId="{545C6456-B8BD-4D6C-8E43-BC081CD2E490}" destId="{9FED7729-8199-44DD-A332-376DE7B4017E}" srcOrd="0" destOrd="0" presId="urn:microsoft.com/office/officeart/2005/8/layout/cycle5"/>
    <dgm:cxn modelId="{0AF3013F-6169-4DC0-B6DE-124F391080B8}" type="presOf" srcId="{022B330F-D3E2-4664-98F1-EF84071CF8A4}" destId="{9BB928A9-B0E7-41F7-B3A1-4630127104AC}" srcOrd="0" destOrd="0" presId="urn:microsoft.com/office/officeart/2005/8/layout/cycle5"/>
    <dgm:cxn modelId="{AC63FB1D-E4AD-4352-B67F-E0A57D8B5A91}" srcId="{9FEB6F1C-BF7E-48A6-88F8-FE4CB6CB4563}" destId="{A36DFE58-8194-4FD6-B2E5-BC678B02C724}" srcOrd="2" destOrd="0" parTransId="{3BF65827-1CFF-492B-B870-DD389E3EAC26}" sibTransId="{A7B1C210-AD63-4FEC-9FF4-095F42389D46}"/>
    <dgm:cxn modelId="{38D12D0D-8385-4058-8093-80A29432C4E5}" srcId="{9FEB6F1C-BF7E-48A6-88F8-FE4CB6CB4563}" destId="{7A5AD2EB-59FB-425A-BCD9-E8BAA9ECEC97}" srcOrd="3" destOrd="0" parTransId="{785FF215-29FA-40D9-88F1-293BF4CD9BAE}" sibTransId="{286420DC-ACC3-4B61-A177-C72018BE4C7A}"/>
    <dgm:cxn modelId="{D08E7FC7-1504-4155-A76C-2BF516B26DBB}" type="presOf" srcId="{7F20618D-2FB7-4D26-A0D2-A3A4094B8D8E}" destId="{01BFAF88-3C3F-4D4A-BA00-3B5BB18E5463}" srcOrd="0" destOrd="0" presId="urn:microsoft.com/office/officeart/2005/8/layout/cycle5"/>
    <dgm:cxn modelId="{E4B35580-C591-4C52-9FA1-8418E8104D83}" type="presOf" srcId="{1E5FAE45-3456-42B1-9988-51E125B9ECEE}" destId="{298E9D96-032D-4672-93EC-283A340340E9}" srcOrd="0" destOrd="0" presId="urn:microsoft.com/office/officeart/2005/8/layout/cycle5"/>
    <dgm:cxn modelId="{71884BDF-7B49-4459-AA70-CE07ABC825BD}" type="presOf" srcId="{A36DFE58-8194-4FD6-B2E5-BC678B02C724}" destId="{E7C01C3B-FF55-415A-A2E7-9B65BEFC12C8}" srcOrd="0" destOrd="0" presId="urn:microsoft.com/office/officeart/2005/8/layout/cycle5"/>
    <dgm:cxn modelId="{2A5803B4-B3D3-4CCE-82A2-5FF2B4929F29}" srcId="{9FEB6F1C-BF7E-48A6-88F8-FE4CB6CB4563}" destId="{9D886FBA-998F-4BE4-8585-CA88CB22594E}" srcOrd="4" destOrd="0" parTransId="{81A3A758-344F-4168-8583-31899160949A}" sibTransId="{1E5FAE45-3456-42B1-9988-51E125B9ECEE}"/>
    <dgm:cxn modelId="{7C187CB3-7870-4456-8EE1-9911021E53A4}" type="presOf" srcId="{9D886FBA-998F-4BE4-8585-CA88CB22594E}" destId="{351160BD-7AE9-4D94-B0F6-572AFCA2A0F7}" srcOrd="0" destOrd="0" presId="urn:microsoft.com/office/officeart/2005/8/layout/cycle5"/>
    <dgm:cxn modelId="{F96BBCA2-CF2D-40C7-9D80-9A98A353D50A}" type="presOf" srcId="{286420DC-ACC3-4B61-A177-C72018BE4C7A}" destId="{C4B4BE17-06CA-4CA0-8312-C6F3DC7ABC62}" srcOrd="0" destOrd="0" presId="urn:microsoft.com/office/officeart/2005/8/layout/cycle5"/>
    <dgm:cxn modelId="{E665D62E-397F-423F-A243-5E081F8953D1}" srcId="{9FEB6F1C-BF7E-48A6-88F8-FE4CB6CB4563}" destId="{E4BB0BEB-23FE-491B-81D7-1C66CB098800}" srcOrd="0" destOrd="0" parTransId="{93B0C9D3-10B1-4AB6-8D92-A7E27159A4A4}" sibTransId="{545C6456-B8BD-4D6C-8E43-BC081CD2E490}"/>
    <dgm:cxn modelId="{20429AF8-EFA4-4B24-A4F0-FE583A8A184A}" type="presOf" srcId="{E4BB0BEB-23FE-491B-81D7-1C66CB098800}" destId="{4BD96DF5-477F-4FD9-8FBC-187956AB5D4E}" srcOrd="0" destOrd="0" presId="urn:microsoft.com/office/officeart/2005/8/layout/cycle5"/>
    <dgm:cxn modelId="{D8F027C5-299E-45DB-9FB4-4C20C9DF211F}" type="presOf" srcId="{7A5AD2EB-59FB-425A-BCD9-E8BAA9ECEC97}" destId="{238CA1EC-661F-4D3F-900F-40A0DEF1C880}" srcOrd="0" destOrd="0" presId="urn:microsoft.com/office/officeart/2005/8/layout/cycle5"/>
    <dgm:cxn modelId="{D673356D-9F36-41D4-B2FD-48419480385D}" srcId="{9FEB6F1C-BF7E-48A6-88F8-FE4CB6CB4563}" destId="{022B330F-D3E2-4664-98F1-EF84071CF8A4}" srcOrd="1" destOrd="0" parTransId="{333EF57A-129C-4025-AC6F-C01916CAA5A2}" sibTransId="{7F20618D-2FB7-4D26-A0D2-A3A4094B8D8E}"/>
    <dgm:cxn modelId="{E1F22B92-BA34-4F2C-9952-550B597F3E11}" type="presParOf" srcId="{71762A0F-B9BF-491B-9BC0-950DD10FDE4D}" destId="{4BD96DF5-477F-4FD9-8FBC-187956AB5D4E}" srcOrd="0" destOrd="0" presId="urn:microsoft.com/office/officeart/2005/8/layout/cycle5"/>
    <dgm:cxn modelId="{3763B236-50A4-4ACB-859D-DC0A91C8219B}" type="presParOf" srcId="{71762A0F-B9BF-491B-9BC0-950DD10FDE4D}" destId="{101CAB4C-7B44-4E2A-A486-B9E50F9B6A9B}" srcOrd="1" destOrd="0" presId="urn:microsoft.com/office/officeart/2005/8/layout/cycle5"/>
    <dgm:cxn modelId="{59360A78-3266-4146-8931-470F530F2545}" type="presParOf" srcId="{71762A0F-B9BF-491B-9BC0-950DD10FDE4D}" destId="{9FED7729-8199-44DD-A332-376DE7B4017E}" srcOrd="2" destOrd="0" presId="urn:microsoft.com/office/officeart/2005/8/layout/cycle5"/>
    <dgm:cxn modelId="{467CA24C-C64B-4114-89EC-02BCB83A4FE2}" type="presParOf" srcId="{71762A0F-B9BF-491B-9BC0-950DD10FDE4D}" destId="{9BB928A9-B0E7-41F7-B3A1-4630127104AC}" srcOrd="3" destOrd="0" presId="urn:microsoft.com/office/officeart/2005/8/layout/cycle5"/>
    <dgm:cxn modelId="{0C3D8085-77DF-4B11-9670-0D6DB35FF6D1}" type="presParOf" srcId="{71762A0F-B9BF-491B-9BC0-950DD10FDE4D}" destId="{1A1CC659-58C8-4662-A0AE-2BB0631D1D9D}" srcOrd="4" destOrd="0" presId="urn:microsoft.com/office/officeart/2005/8/layout/cycle5"/>
    <dgm:cxn modelId="{EF64E004-26C8-4E30-90A8-218EF5BF7506}" type="presParOf" srcId="{71762A0F-B9BF-491B-9BC0-950DD10FDE4D}" destId="{01BFAF88-3C3F-4D4A-BA00-3B5BB18E5463}" srcOrd="5" destOrd="0" presId="urn:microsoft.com/office/officeart/2005/8/layout/cycle5"/>
    <dgm:cxn modelId="{48031A0C-F982-4701-9728-D4E2DFC2AB2F}" type="presParOf" srcId="{71762A0F-B9BF-491B-9BC0-950DD10FDE4D}" destId="{E7C01C3B-FF55-415A-A2E7-9B65BEFC12C8}" srcOrd="6" destOrd="0" presId="urn:microsoft.com/office/officeart/2005/8/layout/cycle5"/>
    <dgm:cxn modelId="{4DAAD941-7626-41BD-B604-3363A7CBD1CA}" type="presParOf" srcId="{71762A0F-B9BF-491B-9BC0-950DD10FDE4D}" destId="{F16DC1CA-5D68-4565-9C66-9A143012D22D}" srcOrd="7" destOrd="0" presId="urn:microsoft.com/office/officeart/2005/8/layout/cycle5"/>
    <dgm:cxn modelId="{AD2418CE-4A74-45B5-B0E0-B24B6360453D}" type="presParOf" srcId="{71762A0F-B9BF-491B-9BC0-950DD10FDE4D}" destId="{0A9D6593-D49D-48AB-8608-99BB7202C2E3}" srcOrd="8" destOrd="0" presId="urn:microsoft.com/office/officeart/2005/8/layout/cycle5"/>
    <dgm:cxn modelId="{8D6361E8-0949-47B0-83C7-082EEE6AA2CB}" type="presParOf" srcId="{71762A0F-B9BF-491B-9BC0-950DD10FDE4D}" destId="{238CA1EC-661F-4D3F-900F-40A0DEF1C880}" srcOrd="9" destOrd="0" presId="urn:microsoft.com/office/officeart/2005/8/layout/cycle5"/>
    <dgm:cxn modelId="{D18FED46-B2CE-464E-99B4-0E64BC5A2937}" type="presParOf" srcId="{71762A0F-B9BF-491B-9BC0-950DD10FDE4D}" destId="{0B4DF8E8-E995-4754-B6C6-51D21CE3E4C6}" srcOrd="10" destOrd="0" presId="urn:microsoft.com/office/officeart/2005/8/layout/cycle5"/>
    <dgm:cxn modelId="{E0341CC0-6550-4151-85F5-BEBECA88188F}" type="presParOf" srcId="{71762A0F-B9BF-491B-9BC0-950DD10FDE4D}" destId="{C4B4BE17-06CA-4CA0-8312-C6F3DC7ABC62}" srcOrd="11" destOrd="0" presId="urn:microsoft.com/office/officeart/2005/8/layout/cycle5"/>
    <dgm:cxn modelId="{AB9E4777-183B-4150-BE3E-B28E89D233AE}" type="presParOf" srcId="{71762A0F-B9BF-491B-9BC0-950DD10FDE4D}" destId="{351160BD-7AE9-4D94-B0F6-572AFCA2A0F7}" srcOrd="12" destOrd="0" presId="urn:microsoft.com/office/officeart/2005/8/layout/cycle5"/>
    <dgm:cxn modelId="{169357A3-77FD-4E5F-8346-C60624DE0344}" type="presParOf" srcId="{71762A0F-B9BF-491B-9BC0-950DD10FDE4D}" destId="{AF70E748-3AD9-4CA2-BB93-985B64ECB8E2}" srcOrd="13" destOrd="0" presId="urn:microsoft.com/office/officeart/2005/8/layout/cycle5"/>
    <dgm:cxn modelId="{D928AA96-64EC-439F-B63F-8EA71339DDC3}" type="presParOf" srcId="{71762A0F-B9BF-491B-9BC0-950DD10FDE4D}" destId="{298E9D96-032D-4672-93EC-283A340340E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EB6F1C-BF7E-48A6-88F8-FE4CB6CB456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E4BB0BEB-23FE-491B-81D7-1C66CB098800}">
      <dgm:prSet phldrT="[Text]"/>
      <dgm:spPr/>
      <dgm:t>
        <a:bodyPr/>
        <a:lstStyle/>
        <a:p>
          <a:r>
            <a:rPr lang="en-US" dirty="0" smtClean="0"/>
            <a:t>Normal condition or set-point (Norm) </a:t>
          </a:r>
          <a:endParaRPr lang="en-SG" dirty="0"/>
        </a:p>
      </dgm:t>
    </dgm:pt>
    <dgm:pt modelId="{93B0C9D3-10B1-4AB6-8D92-A7E27159A4A4}" type="parTrans" cxnId="{E665D62E-397F-423F-A243-5E081F8953D1}">
      <dgm:prSet/>
      <dgm:spPr/>
      <dgm:t>
        <a:bodyPr/>
        <a:lstStyle/>
        <a:p>
          <a:endParaRPr lang="en-SG"/>
        </a:p>
      </dgm:t>
    </dgm:pt>
    <dgm:pt modelId="{545C6456-B8BD-4D6C-8E43-BC081CD2E490}" type="sibTrans" cxnId="{E665D62E-397F-423F-A243-5E081F8953D1}">
      <dgm:prSet/>
      <dgm:spPr/>
      <dgm:t>
        <a:bodyPr/>
        <a:lstStyle/>
        <a:p>
          <a:endParaRPr lang="en-SG"/>
        </a:p>
      </dgm:t>
    </dgm:pt>
    <dgm:pt modelId="{022B330F-D3E2-4664-98F1-EF84071CF8A4}">
      <dgm:prSet phldrT="[Text]"/>
      <dgm:spPr/>
      <dgm:t>
        <a:bodyPr/>
        <a:lstStyle/>
        <a:p>
          <a:r>
            <a:rPr lang="en-US" dirty="0" smtClean="0"/>
            <a:t>Stimulus </a:t>
          </a:r>
        </a:p>
        <a:p>
          <a:r>
            <a:rPr lang="en-US" dirty="0" smtClean="0"/>
            <a:t>(Blood and skin temperature increases) </a:t>
          </a:r>
          <a:endParaRPr lang="en-SG" dirty="0"/>
        </a:p>
      </dgm:t>
    </dgm:pt>
    <dgm:pt modelId="{333EF57A-129C-4025-AC6F-C01916CAA5A2}" type="parTrans" cxnId="{D673356D-9F36-41D4-B2FD-48419480385D}">
      <dgm:prSet/>
      <dgm:spPr/>
      <dgm:t>
        <a:bodyPr/>
        <a:lstStyle/>
        <a:p>
          <a:endParaRPr lang="en-SG"/>
        </a:p>
      </dgm:t>
    </dgm:pt>
    <dgm:pt modelId="{7F20618D-2FB7-4D26-A0D2-A3A4094B8D8E}" type="sibTrans" cxnId="{D673356D-9F36-41D4-B2FD-48419480385D}">
      <dgm:prSet/>
      <dgm:spPr/>
      <dgm:t>
        <a:bodyPr/>
        <a:lstStyle/>
        <a:p>
          <a:endParaRPr lang="en-SG"/>
        </a:p>
      </dgm:t>
    </dgm:pt>
    <dgm:pt modelId="{A36DFE58-8194-4FD6-B2E5-BC678B02C724}">
      <dgm:prSet phldrT="[Text]"/>
      <dgm:spPr/>
      <dgm:t>
        <a:bodyPr/>
        <a:lstStyle/>
        <a:p>
          <a:r>
            <a:rPr lang="en-US" dirty="0" smtClean="0"/>
            <a:t>Receptor</a:t>
          </a:r>
        </a:p>
        <a:p>
          <a:r>
            <a:rPr lang="en-US" dirty="0" smtClean="0"/>
            <a:t>Temperature in skin detects change and send nerve impulses to brain </a:t>
          </a:r>
        </a:p>
        <a:p>
          <a:r>
            <a:rPr lang="en-US" dirty="0" smtClean="0"/>
            <a:t>Hypothalamus in brain is stimulated and sends nerve impulses to relevant body parts </a:t>
          </a:r>
          <a:endParaRPr lang="en-SG" dirty="0"/>
        </a:p>
      </dgm:t>
    </dgm:pt>
    <dgm:pt modelId="{3BF65827-1CFF-492B-B870-DD389E3EAC26}" type="parTrans" cxnId="{AC63FB1D-E4AD-4352-B67F-E0A57D8B5A91}">
      <dgm:prSet/>
      <dgm:spPr/>
      <dgm:t>
        <a:bodyPr/>
        <a:lstStyle/>
        <a:p>
          <a:endParaRPr lang="en-SG"/>
        </a:p>
      </dgm:t>
    </dgm:pt>
    <dgm:pt modelId="{A7B1C210-AD63-4FEC-9FF4-095F42389D46}" type="sibTrans" cxnId="{AC63FB1D-E4AD-4352-B67F-E0A57D8B5A91}">
      <dgm:prSet/>
      <dgm:spPr/>
      <dgm:t>
        <a:bodyPr/>
        <a:lstStyle/>
        <a:p>
          <a:endParaRPr lang="en-SG"/>
        </a:p>
      </dgm:t>
    </dgm:pt>
    <dgm:pt modelId="{7A5AD2EB-59FB-425A-BCD9-E8BAA9ECEC97}">
      <dgm:prSet phldrT="[Text]"/>
      <dgm:spPr/>
      <dgm:t>
        <a:bodyPr/>
        <a:lstStyle/>
        <a:p>
          <a:r>
            <a:rPr lang="en-US" dirty="0" smtClean="0"/>
            <a:t>Corrective </a:t>
          </a:r>
          <a:r>
            <a:rPr lang="en-US" dirty="0" smtClean="0"/>
            <a:t>Mechanism</a:t>
          </a:r>
        </a:p>
        <a:p>
          <a:r>
            <a:rPr lang="en-US" dirty="0" smtClean="0"/>
            <a:t>Arterioles in skin dilate, shunt vessels constrict, more blood flows to blood capillaries in the skin, increasing heat loss</a:t>
          </a:r>
        </a:p>
        <a:p>
          <a:r>
            <a:rPr lang="en-US" dirty="0" smtClean="0"/>
            <a:t>Sweat glands more active, more sweat produced, sweat evaporated and more latent heat lost</a:t>
          </a:r>
        </a:p>
        <a:p>
          <a:r>
            <a:rPr lang="en-US" dirty="0" smtClean="0"/>
            <a:t>Rapid breathing (helps remove heat)  </a:t>
          </a:r>
        </a:p>
        <a:p>
          <a:r>
            <a:rPr lang="en-US" dirty="0" smtClean="0"/>
            <a:t>Metabolic rate decreases (decrease heat produced) </a:t>
          </a:r>
        </a:p>
      </dgm:t>
    </dgm:pt>
    <dgm:pt modelId="{785FF215-29FA-40D9-88F1-293BF4CD9BAE}" type="parTrans" cxnId="{38D12D0D-8385-4058-8093-80A29432C4E5}">
      <dgm:prSet/>
      <dgm:spPr/>
      <dgm:t>
        <a:bodyPr/>
        <a:lstStyle/>
        <a:p>
          <a:endParaRPr lang="en-SG"/>
        </a:p>
      </dgm:t>
    </dgm:pt>
    <dgm:pt modelId="{286420DC-ACC3-4B61-A177-C72018BE4C7A}" type="sibTrans" cxnId="{38D12D0D-8385-4058-8093-80A29432C4E5}">
      <dgm:prSet/>
      <dgm:spPr/>
      <dgm:t>
        <a:bodyPr/>
        <a:lstStyle/>
        <a:p>
          <a:endParaRPr lang="en-SG"/>
        </a:p>
      </dgm:t>
    </dgm:pt>
    <dgm:pt modelId="{9D886FBA-998F-4BE4-8585-CA88CB22594E}">
      <dgm:prSet phldrT="[Text]"/>
      <dgm:spPr/>
      <dgm:t>
        <a:bodyPr/>
        <a:lstStyle/>
        <a:p>
          <a:r>
            <a:rPr lang="en-US" dirty="0" smtClean="0"/>
            <a:t>Blood temperature decreases to the norm </a:t>
          </a:r>
          <a:endParaRPr lang="en-SG" dirty="0"/>
        </a:p>
      </dgm:t>
    </dgm:pt>
    <dgm:pt modelId="{81A3A758-344F-4168-8583-31899160949A}" type="parTrans" cxnId="{2A5803B4-B3D3-4CCE-82A2-5FF2B4929F29}">
      <dgm:prSet/>
      <dgm:spPr/>
      <dgm:t>
        <a:bodyPr/>
        <a:lstStyle/>
        <a:p>
          <a:endParaRPr lang="en-SG"/>
        </a:p>
      </dgm:t>
    </dgm:pt>
    <dgm:pt modelId="{1E5FAE45-3456-42B1-9988-51E125B9ECEE}" type="sibTrans" cxnId="{2A5803B4-B3D3-4CCE-82A2-5FF2B4929F29}">
      <dgm:prSet/>
      <dgm:spPr/>
      <dgm:t>
        <a:bodyPr/>
        <a:lstStyle/>
        <a:p>
          <a:endParaRPr lang="en-SG"/>
        </a:p>
      </dgm:t>
    </dgm:pt>
    <dgm:pt modelId="{71762A0F-B9BF-491B-9BC0-950DD10FDE4D}" type="pres">
      <dgm:prSet presAssocID="{9FEB6F1C-BF7E-48A6-88F8-FE4CB6CB45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4BD96DF5-477F-4FD9-8FBC-187956AB5D4E}" type="pres">
      <dgm:prSet presAssocID="{E4BB0BEB-23FE-491B-81D7-1C66CB098800}" presName="node" presStyleLbl="node1" presStyleIdx="0" presStyleCnt="5" custRadScaleRad="85892" custRadScaleInc="5851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01CAB4C-7B44-4E2A-A486-B9E50F9B6A9B}" type="pres">
      <dgm:prSet presAssocID="{E4BB0BEB-23FE-491B-81D7-1C66CB098800}" presName="spNode" presStyleCnt="0"/>
      <dgm:spPr/>
    </dgm:pt>
    <dgm:pt modelId="{9FED7729-8199-44DD-A332-376DE7B4017E}" type="pres">
      <dgm:prSet presAssocID="{545C6456-B8BD-4D6C-8E43-BC081CD2E490}" presName="sibTrans" presStyleLbl="sibTrans1D1" presStyleIdx="0" presStyleCnt="5"/>
      <dgm:spPr/>
      <dgm:t>
        <a:bodyPr/>
        <a:lstStyle/>
        <a:p>
          <a:endParaRPr lang="en-SG"/>
        </a:p>
      </dgm:t>
    </dgm:pt>
    <dgm:pt modelId="{9BB928A9-B0E7-41F7-B3A1-4630127104AC}" type="pres">
      <dgm:prSet presAssocID="{022B330F-D3E2-4664-98F1-EF84071CF8A4}" presName="node" presStyleLbl="node1" presStyleIdx="1" presStyleCnt="5" custRadScaleRad="111009" custRadScaleInc="-20769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A1CC659-58C8-4662-A0AE-2BB0631D1D9D}" type="pres">
      <dgm:prSet presAssocID="{022B330F-D3E2-4664-98F1-EF84071CF8A4}" presName="spNode" presStyleCnt="0"/>
      <dgm:spPr/>
    </dgm:pt>
    <dgm:pt modelId="{01BFAF88-3C3F-4D4A-BA00-3B5BB18E5463}" type="pres">
      <dgm:prSet presAssocID="{7F20618D-2FB7-4D26-A0D2-A3A4094B8D8E}" presName="sibTrans" presStyleLbl="sibTrans1D1" presStyleIdx="1" presStyleCnt="5"/>
      <dgm:spPr/>
      <dgm:t>
        <a:bodyPr/>
        <a:lstStyle/>
        <a:p>
          <a:endParaRPr lang="en-SG"/>
        </a:p>
      </dgm:t>
    </dgm:pt>
    <dgm:pt modelId="{E7C01C3B-FF55-415A-A2E7-9B65BEFC12C8}" type="pres">
      <dgm:prSet presAssocID="{A36DFE58-8194-4FD6-B2E5-BC678B02C724}" presName="node" presStyleLbl="node1" presStyleIdx="2" presStyleCnt="5" custScaleX="180292" custScaleY="180869" custRadScaleRad="131152" custRadScaleInc="-9764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16DC1CA-5D68-4565-9C66-9A143012D22D}" type="pres">
      <dgm:prSet presAssocID="{A36DFE58-8194-4FD6-B2E5-BC678B02C724}" presName="spNode" presStyleCnt="0"/>
      <dgm:spPr/>
    </dgm:pt>
    <dgm:pt modelId="{0A9D6593-D49D-48AB-8608-99BB7202C2E3}" type="pres">
      <dgm:prSet presAssocID="{A7B1C210-AD63-4FEC-9FF4-095F42389D46}" presName="sibTrans" presStyleLbl="sibTrans1D1" presStyleIdx="2" presStyleCnt="5"/>
      <dgm:spPr/>
      <dgm:t>
        <a:bodyPr/>
        <a:lstStyle/>
        <a:p>
          <a:endParaRPr lang="en-SG"/>
        </a:p>
      </dgm:t>
    </dgm:pt>
    <dgm:pt modelId="{238CA1EC-661F-4D3F-900F-40A0DEF1C880}" type="pres">
      <dgm:prSet presAssocID="{7A5AD2EB-59FB-425A-BCD9-E8BAA9ECEC97}" presName="node" presStyleLbl="node1" presStyleIdx="3" presStyleCnt="5" custScaleX="204652" custScaleY="242755" custRadScaleRad="118218" custRadScaleInc="63037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B4DF8E8-E995-4754-B6C6-51D21CE3E4C6}" type="pres">
      <dgm:prSet presAssocID="{7A5AD2EB-59FB-425A-BCD9-E8BAA9ECEC97}" presName="spNode" presStyleCnt="0"/>
      <dgm:spPr/>
    </dgm:pt>
    <dgm:pt modelId="{C4B4BE17-06CA-4CA0-8312-C6F3DC7ABC62}" type="pres">
      <dgm:prSet presAssocID="{286420DC-ACC3-4B61-A177-C72018BE4C7A}" presName="sibTrans" presStyleLbl="sibTrans1D1" presStyleIdx="3" presStyleCnt="5"/>
      <dgm:spPr/>
      <dgm:t>
        <a:bodyPr/>
        <a:lstStyle/>
        <a:p>
          <a:endParaRPr lang="en-SG"/>
        </a:p>
      </dgm:t>
    </dgm:pt>
    <dgm:pt modelId="{351160BD-7AE9-4D94-B0F6-572AFCA2A0F7}" type="pres">
      <dgm:prSet presAssocID="{9D886FBA-998F-4BE4-8585-CA88CB2259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F70E748-3AD9-4CA2-BB93-985B64ECB8E2}" type="pres">
      <dgm:prSet presAssocID="{9D886FBA-998F-4BE4-8585-CA88CB22594E}" presName="spNode" presStyleCnt="0"/>
      <dgm:spPr/>
    </dgm:pt>
    <dgm:pt modelId="{298E9D96-032D-4672-93EC-283A340340E9}" type="pres">
      <dgm:prSet presAssocID="{1E5FAE45-3456-42B1-9988-51E125B9ECEE}" presName="sibTrans" presStyleLbl="sibTrans1D1" presStyleIdx="4" presStyleCnt="5"/>
      <dgm:spPr/>
      <dgm:t>
        <a:bodyPr/>
        <a:lstStyle/>
        <a:p>
          <a:endParaRPr lang="en-SG"/>
        </a:p>
      </dgm:t>
    </dgm:pt>
  </dgm:ptLst>
  <dgm:cxnLst>
    <dgm:cxn modelId="{A9D6F4AA-A800-4E0D-9901-7CC762C42FBE}" type="presOf" srcId="{1E5FAE45-3456-42B1-9988-51E125B9ECEE}" destId="{298E9D96-032D-4672-93EC-283A340340E9}" srcOrd="0" destOrd="0" presId="urn:microsoft.com/office/officeart/2005/8/layout/cycle5"/>
    <dgm:cxn modelId="{AC63FB1D-E4AD-4352-B67F-E0A57D8B5A91}" srcId="{9FEB6F1C-BF7E-48A6-88F8-FE4CB6CB4563}" destId="{A36DFE58-8194-4FD6-B2E5-BC678B02C724}" srcOrd="2" destOrd="0" parTransId="{3BF65827-1CFF-492B-B870-DD389E3EAC26}" sibTransId="{A7B1C210-AD63-4FEC-9FF4-095F42389D46}"/>
    <dgm:cxn modelId="{38D12D0D-8385-4058-8093-80A29432C4E5}" srcId="{9FEB6F1C-BF7E-48A6-88F8-FE4CB6CB4563}" destId="{7A5AD2EB-59FB-425A-BCD9-E8BAA9ECEC97}" srcOrd="3" destOrd="0" parTransId="{785FF215-29FA-40D9-88F1-293BF4CD9BAE}" sibTransId="{286420DC-ACC3-4B61-A177-C72018BE4C7A}"/>
    <dgm:cxn modelId="{DEFD1807-54D7-426C-8159-8F7CBC6992B8}" type="presOf" srcId="{545C6456-B8BD-4D6C-8E43-BC081CD2E490}" destId="{9FED7729-8199-44DD-A332-376DE7B4017E}" srcOrd="0" destOrd="0" presId="urn:microsoft.com/office/officeart/2005/8/layout/cycle5"/>
    <dgm:cxn modelId="{009669E0-21FE-407A-956E-3E20769BEEC9}" type="presOf" srcId="{A36DFE58-8194-4FD6-B2E5-BC678B02C724}" destId="{E7C01C3B-FF55-415A-A2E7-9B65BEFC12C8}" srcOrd="0" destOrd="0" presId="urn:microsoft.com/office/officeart/2005/8/layout/cycle5"/>
    <dgm:cxn modelId="{C86B8C04-662B-44F0-9E83-BFFF8EF06230}" type="presOf" srcId="{A7B1C210-AD63-4FEC-9FF4-095F42389D46}" destId="{0A9D6593-D49D-48AB-8608-99BB7202C2E3}" srcOrd="0" destOrd="0" presId="urn:microsoft.com/office/officeart/2005/8/layout/cycle5"/>
    <dgm:cxn modelId="{C780F5A7-5A41-4A28-8685-984E3F5FA71F}" type="presOf" srcId="{022B330F-D3E2-4664-98F1-EF84071CF8A4}" destId="{9BB928A9-B0E7-41F7-B3A1-4630127104AC}" srcOrd="0" destOrd="0" presId="urn:microsoft.com/office/officeart/2005/8/layout/cycle5"/>
    <dgm:cxn modelId="{2A5803B4-B3D3-4CCE-82A2-5FF2B4929F29}" srcId="{9FEB6F1C-BF7E-48A6-88F8-FE4CB6CB4563}" destId="{9D886FBA-998F-4BE4-8585-CA88CB22594E}" srcOrd="4" destOrd="0" parTransId="{81A3A758-344F-4168-8583-31899160949A}" sibTransId="{1E5FAE45-3456-42B1-9988-51E125B9ECEE}"/>
    <dgm:cxn modelId="{9229524D-5506-42B8-AC61-4A76315578C7}" type="presOf" srcId="{9D886FBA-998F-4BE4-8585-CA88CB22594E}" destId="{351160BD-7AE9-4D94-B0F6-572AFCA2A0F7}" srcOrd="0" destOrd="0" presId="urn:microsoft.com/office/officeart/2005/8/layout/cycle5"/>
    <dgm:cxn modelId="{AAD2E2E4-7C66-48B3-AF78-C48C1EA2DE28}" type="presOf" srcId="{7F20618D-2FB7-4D26-A0D2-A3A4094B8D8E}" destId="{01BFAF88-3C3F-4D4A-BA00-3B5BB18E5463}" srcOrd="0" destOrd="0" presId="urn:microsoft.com/office/officeart/2005/8/layout/cycle5"/>
    <dgm:cxn modelId="{E665D62E-397F-423F-A243-5E081F8953D1}" srcId="{9FEB6F1C-BF7E-48A6-88F8-FE4CB6CB4563}" destId="{E4BB0BEB-23FE-491B-81D7-1C66CB098800}" srcOrd="0" destOrd="0" parTransId="{93B0C9D3-10B1-4AB6-8D92-A7E27159A4A4}" sibTransId="{545C6456-B8BD-4D6C-8E43-BC081CD2E490}"/>
    <dgm:cxn modelId="{2EBD27ED-976E-4F7C-A922-07B751827BF8}" type="presOf" srcId="{7A5AD2EB-59FB-425A-BCD9-E8BAA9ECEC97}" destId="{238CA1EC-661F-4D3F-900F-40A0DEF1C880}" srcOrd="0" destOrd="0" presId="urn:microsoft.com/office/officeart/2005/8/layout/cycle5"/>
    <dgm:cxn modelId="{80791AC2-31EA-4193-AEB0-D384248D183C}" type="presOf" srcId="{9FEB6F1C-BF7E-48A6-88F8-FE4CB6CB4563}" destId="{71762A0F-B9BF-491B-9BC0-950DD10FDE4D}" srcOrd="0" destOrd="0" presId="urn:microsoft.com/office/officeart/2005/8/layout/cycle5"/>
    <dgm:cxn modelId="{BA18244F-DED0-4C5C-844A-944CB992CB7A}" type="presOf" srcId="{E4BB0BEB-23FE-491B-81D7-1C66CB098800}" destId="{4BD96DF5-477F-4FD9-8FBC-187956AB5D4E}" srcOrd="0" destOrd="0" presId="urn:microsoft.com/office/officeart/2005/8/layout/cycle5"/>
    <dgm:cxn modelId="{780FC427-EC29-43D5-AA7C-B932D6BB2027}" type="presOf" srcId="{286420DC-ACC3-4B61-A177-C72018BE4C7A}" destId="{C4B4BE17-06CA-4CA0-8312-C6F3DC7ABC62}" srcOrd="0" destOrd="0" presId="urn:microsoft.com/office/officeart/2005/8/layout/cycle5"/>
    <dgm:cxn modelId="{D673356D-9F36-41D4-B2FD-48419480385D}" srcId="{9FEB6F1C-BF7E-48A6-88F8-FE4CB6CB4563}" destId="{022B330F-D3E2-4664-98F1-EF84071CF8A4}" srcOrd="1" destOrd="0" parTransId="{333EF57A-129C-4025-AC6F-C01916CAA5A2}" sibTransId="{7F20618D-2FB7-4D26-A0D2-A3A4094B8D8E}"/>
    <dgm:cxn modelId="{AD279BBE-1B94-4984-A635-EB52C996C443}" type="presParOf" srcId="{71762A0F-B9BF-491B-9BC0-950DD10FDE4D}" destId="{4BD96DF5-477F-4FD9-8FBC-187956AB5D4E}" srcOrd="0" destOrd="0" presId="urn:microsoft.com/office/officeart/2005/8/layout/cycle5"/>
    <dgm:cxn modelId="{3B757F59-CC28-4032-A45F-567BE40DFEA3}" type="presParOf" srcId="{71762A0F-B9BF-491B-9BC0-950DD10FDE4D}" destId="{101CAB4C-7B44-4E2A-A486-B9E50F9B6A9B}" srcOrd="1" destOrd="0" presId="urn:microsoft.com/office/officeart/2005/8/layout/cycle5"/>
    <dgm:cxn modelId="{022E54DD-A4DB-4E4F-ACDC-4DDF4C04321C}" type="presParOf" srcId="{71762A0F-B9BF-491B-9BC0-950DD10FDE4D}" destId="{9FED7729-8199-44DD-A332-376DE7B4017E}" srcOrd="2" destOrd="0" presId="urn:microsoft.com/office/officeart/2005/8/layout/cycle5"/>
    <dgm:cxn modelId="{5F666F3C-CE6E-41D3-9278-97CCFA00D651}" type="presParOf" srcId="{71762A0F-B9BF-491B-9BC0-950DD10FDE4D}" destId="{9BB928A9-B0E7-41F7-B3A1-4630127104AC}" srcOrd="3" destOrd="0" presId="urn:microsoft.com/office/officeart/2005/8/layout/cycle5"/>
    <dgm:cxn modelId="{A3C66897-D811-45D1-B085-1F3EDD979245}" type="presParOf" srcId="{71762A0F-B9BF-491B-9BC0-950DD10FDE4D}" destId="{1A1CC659-58C8-4662-A0AE-2BB0631D1D9D}" srcOrd="4" destOrd="0" presId="urn:microsoft.com/office/officeart/2005/8/layout/cycle5"/>
    <dgm:cxn modelId="{30EA1188-9117-4DA4-BBC0-52DC29A29306}" type="presParOf" srcId="{71762A0F-B9BF-491B-9BC0-950DD10FDE4D}" destId="{01BFAF88-3C3F-4D4A-BA00-3B5BB18E5463}" srcOrd="5" destOrd="0" presId="urn:microsoft.com/office/officeart/2005/8/layout/cycle5"/>
    <dgm:cxn modelId="{DDBF5158-263F-4836-B469-34E6A736CDA5}" type="presParOf" srcId="{71762A0F-B9BF-491B-9BC0-950DD10FDE4D}" destId="{E7C01C3B-FF55-415A-A2E7-9B65BEFC12C8}" srcOrd="6" destOrd="0" presId="urn:microsoft.com/office/officeart/2005/8/layout/cycle5"/>
    <dgm:cxn modelId="{96C562C4-F26D-4457-A8A1-4A26DEC249BF}" type="presParOf" srcId="{71762A0F-B9BF-491B-9BC0-950DD10FDE4D}" destId="{F16DC1CA-5D68-4565-9C66-9A143012D22D}" srcOrd="7" destOrd="0" presId="urn:microsoft.com/office/officeart/2005/8/layout/cycle5"/>
    <dgm:cxn modelId="{F9E4A9D5-8121-40A9-B2A9-9E329848557D}" type="presParOf" srcId="{71762A0F-B9BF-491B-9BC0-950DD10FDE4D}" destId="{0A9D6593-D49D-48AB-8608-99BB7202C2E3}" srcOrd="8" destOrd="0" presId="urn:microsoft.com/office/officeart/2005/8/layout/cycle5"/>
    <dgm:cxn modelId="{D474E9EA-F580-426E-83F9-D4E9F225DB5D}" type="presParOf" srcId="{71762A0F-B9BF-491B-9BC0-950DD10FDE4D}" destId="{238CA1EC-661F-4D3F-900F-40A0DEF1C880}" srcOrd="9" destOrd="0" presId="urn:microsoft.com/office/officeart/2005/8/layout/cycle5"/>
    <dgm:cxn modelId="{60B69D3D-156A-4D22-865A-C8B6A47A5BE9}" type="presParOf" srcId="{71762A0F-B9BF-491B-9BC0-950DD10FDE4D}" destId="{0B4DF8E8-E995-4754-B6C6-51D21CE3E4C6}" srcOrd="10" destOrd="0" presId="urn:microsoft.com/office/officeart/2005/8/layout/cycle5"/>
    <dgm:cxn modelId="{23B18EC4-93D5-46AB-9AB3-6A027C971DF2}" type="presParOf" srcId="{71762A0F-B9BF-491B-9BC0-950DD10FDE4D}" destId="{C4B4BE17-06CA-4CA0-8312-C6F3DC7ABC62}" srcOrd="11" destOrd="0" presId="urn:microsoft.com/office/officeart/2005/8/layout/cycle5"/>
    <dgm:cxn modelId="{3859D812-54A6-437C-8136-B08CC6AFF0A5}" type="presParOf" srcId="{71762A0F-B9BF-491B-9BC0-950DD10FDE4D}" destId="{351160BD-7AE9-4D94-B0F6-572AFCA2A0F7}" srcOrd="12" destOrd="0" presId="urn:microsoft.com/office/officeart/2005/8/layout/cycle5"/>
    <dgm:cxn modelId="{48D2B8AB-2904-41B0-B50C-B4683BC18F64}" type="presParOf" srcId="{71762A0F-B9BF-491B-9BC0-950DD10FDE4D}" destId="{AF70E748-3AD9-4CA2-BB93-985B64ECB8E2}" srcOrd="13" destOrd="0" presId="urn:microsoft.com/office/officeart/2005/8/layout/cycle5"/>
    <dgm:cxn modelId="{F60E727B-7563-4938-8656-9D0A8A3AD38B}" type="presParOf" srcId="{71762A0F-B9BF-491B-9BC0-950DD10FDE4D}" destId="{298E9D96-032D-4672-93EC-283A340340E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FEB6F1C-BF7E-48A6-88F8-FE4CB6CB4563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SG"/>
        </a:p>
      </dgm:t>
    </dgm:pt>
    <dgm:pt modelId="{E4BB0BEB-23FE-491B-81D7-1C66CB098800}">
      <dgm:prSet phldrT="[Text]"/>
      <dgm:spPr/>
      <dgm:t>
        <a:bodyPr/>
        <a:lstStyle/>
        <a:p>
          <a:r>
            <a:rPr lang="en-US" dirty="0" smtClean="0"/>
            <a:t>Normal condition or set-point (Norm) </a:t>
          </a:r>
          <a:endParaRPr lang="en-SG" dirty="0"/>
        </a:p>
      </dgm:t>
    </dgm:pt>
    <dgm:pt modelId="{93B0C9D3-10B1-4AB6-8D92-A7E27159A4A4}" type="parTrans" cxnId="{E665D62E-397F-423F-A243-5E081F8953D1}">
      <dgm:prSet/>
      <dgm:spPr/>
      <dgm:t>
        <a:bodyPr/>
        <a:lstStyle/>
        <a:p>
          <a:endParaRPr lang="en-SG"/>
        </a:p>
      </dgm:t>
    </dgm:pt>
    <dgm:pt modelId="{545C6456-B8BD-4D6C-8E43-BC081CD2E490}" type="sibTrans" cxnId="{E665D62E-397F-423F-A243-5E081F8953D1}">
      <dgm:prSet/>
      <dgm:spPr/>
      <dgm:t>
        <a:bodyPr/>
        <a:lstStyle/>
        <a:p>
          <a:endParaRPr lang="en-SG"/>
        </a:p>
      </dgm:t>
    </dgm:pt>
    <dgm:pt modelId="{022B330F-D3E2-4664-98F1-EF84071CF8A4}">
      <dgm:prSet phldrT="[Text]"/>
      <dgm:spPr/>
      <dgm:t>
        <a:bodyPr/>
        <a:lstStyle/>
        <a:p>
          <a:r>
            <a:rPr lang="en-US" dirty="0" smtClean="0"/>
            <a:t>Stimulus </a:t>
          </a:r>
        </a:p>
        <a:p>
          <a:r>
            <a:rPr lang="en-US" dirty="0" smtClean="0"/>
            <a:t>(Blood and skin temperature decreases) </a:t>
          </a:r>
          <a:endParaRPr lang="en-SG" dirty="0"/>
        </a:p>
      </dgm:t>
    </dgm:pt>
    <dgm:pt modelId="{333EF57A-129C-4025-AC6F-C01916CAA5A2}" type="parTrans" cxnId="{D673356D-9F36-41D4-B2FD-48419480385D}">
      <dgm:prSet/>
      <dgm:spPr/>
      <dgm:t>
        <a:bodyPr/>
        <a:lstStyle/>
        <a:p>
          <a:endParaRPr lang="en-SG"/>
        </a:p>
      </dgm:t>
    </dgm:pt>
    <dgm:pt modelId="{7F20618D-2FB7-4D26-A0D2-A3A4094B8D8E}" type="sibTrans" cxnId="{D673356D-9F36-41D4-B2FD-48419480385D}">
      <dgm:prSet/>
      <dgm:spPr/>
      <dgm:t>
        <a:bodyPr/>
        <a:lstStyle/>
        <a:p>
          <a:endParaRPr lang="en-SG"/>
        </a:p>
      </dgm:t>
    </dgm:pt>
    <dgm:pt modelId="{A36DFE58-8194-4FD6-B2E5-BC678B02C724}">
      <dgm:prSet phldrT="[Text]"/>
      <dgm:spPr/>
      <dgm:t>
        <a:bodyPr/>
        <a:lstStyle/>
        <a:p>
          <a:r>
            <a:rPr lang="en-US" dirty="0" smtClean="0"/>
            <a:t>Receptor</a:t>
          </a:r>
        </a:p>
        <a:p>
          <a:r>
            <a:rPr lang="en-US" dirty="0" smtClean="0"/>
            <a:t>Temperature in skin detects change and send nerve impulses to brain </a:t>
          </a:r>
        </a:p>
        <a:p>
          <a:r>
            <a:rPr lang="en-US" dirty="0" smtClean="0"/>
            <a:t>Hypothalamus in brain is stimulated and sends nerve impulses to relevant body parts </a:t>
          </a:r>
          <a:endParaRPr lang="en-SG" dirty="0"/>
        </a:p>
      </dgm:t>
    </dgm:pt>
    <dgm:pt modelId="{3BF65827-1CFF-492B-B870-DD389E3EAC26}" type="parTrans" cxnId="{AC63FB1D-E4AD-4352-B67F-E0A57D8B5A91}">
      <dgm:prSet/>
      <dgm:spPr/>
      <dgm:t>
        <a:bodyPr/>
        <a:lstStyle/>
        <a:p>
          <a:endParaRPr lang="en-SG"/>
        </a:p>
      </dgm:t>
    </dgm:pt>
    <dgm:pt modelId="{A7B1C210-AD63-4FEC-9FF4-095F42389D46}" type="sibTrans" cxnId="{AC63FB1D-E4AD-4352-B67F-E0A57D8B5A91}">
      <dgm:prSet/>
      <dgm:spPr/>
      <dgm:t>
        <a:bodyPr/>
        <a:lstStyle/>
        <a:p>
          <a:endParaRPr lang="en-SG"/>
        </a:p>
      </dgm:t>
    </dgm:pt>
    <dgm:pt modelId="{7A5AD2EB-59FB-425A-BCD9-E8BAA9ECEC97}">
      <dgm:prSet phldrT="[Text]"/>
      <dgm:spPr/>
      <dgm:t>
        <a:bodyPr/>
        <a:lstStyle/>
        <a:p>
          <a:r>
            <a:rPr lang="en-US" dirty="0" smtClean="0"/>
            <a:t>Corrective </a:t>
          </a:r>
          <a:r>
            <a:rPr lang="en-US" dirty="0" smtClean="0"/>
            <a:t>Mechanism</a:t>
          </a:r>
        </a:p>
        <a:p>
          <a:r>
            <a:rPr lang="en-US" dirty="0" smtClean="0"/>
            <a:t>Arterioles in skin constrict, shunt vessels dilates, less blood flows to blood capillaries in the skin, decreasing heat loss</a:t>
          </a:r>
        </a:p>
        <a:p>
          <a:r>
            <a:rPr lang="en-US" dirty="0" smtClean="0"/>
            <a:t>Sweat glands less active, less sweat produced and less latent heat lost </a:t>
          </a:r>
        </a:p>
        <a:p>
          <a:r>
            <a:rPr lang="en-US" dirty="0" smtClean="0"/>
            <a:t>Shiver, if very cold (Contraction of skeletal muscles) </a:t>
          </a:r>
        </a:p>
        <a:p>
          <a:r>
            <a:rPr lang="en-US" dirty="0" smtClean="0"/>
            <a:t>Metabolic rate increases (decrease heat produced) </a:t>
          </a:r>
        </a:p>
      </dgm:t>
    </dgm:pt>
    <dgm:pt modelId="{785FF215-29FA-40D9-88F1-293BF4CD9BAE}" type="parTrans" cxnId="{38D12D0D-8385-4058-8093-80A29432C4E5}">
      <dgm:prSet/>
      <dgm:spPr/>
      <dgm:t>
        <a:bodyPr/>
        <a:lstStyle/>
        <a:p>
          <a:endParaRPr lang="en-SG"/>
        </a:p>
      </dgm:t>
    </dgm:pt>
    <dgm:pt modelId="{286420DC-ACC3-4B61-A177-C72018BE4C7A}" type="sibTrans" cxnId="{38D12D0D-8385-4058-8093-80A29432C4E5}">
      <dgm:prSet/>
      <dgm:spPr/>
      <dgm:t>
        <a:bodyPr/>
        <a:lstStyle/>
        <a:p>
          <a:endParaRPr lang="en-SG"/>
        </a:p>
      </dgm:t>
    </dgm:pt>
    <dgm:pt modelId="{9D886FBA-998F-4BE4-8585-CA88CB22594E}">
      <dgm:prSet phldrT="[Text]"/>
      <dgm:spPr/>
      <dgm:t>
        <a:bodyPr/>
        <a:lstStyle/>
        <a:p>
          <a:r>
            <a:rPr lang="en-US" dirty="0" smtClean="0"/>
            <a:t>Blood temperature increases to the norm </a:t>
          </a:r>
          <a:endParaRPr lang="en-SG" dirty="0"/>
        </a:p>
      </dgm:t>
    </dgm:pt>
    <dgm:pt modelId="{81A3A758-344F-4168-8583-31899160949A}" type="parTrans" cxnId="{2A5803B4-B3D3-4CCE-82A2-5FF2B4929F29}">
      <dgm:prSet/>
      <dgm:spPr/>
      <dgm:t>
        <a:bodyPr/>
        <a:lstStyle/>
        <a:p>
          <a:endParaRPr lang="en-SG"/>
        </a:p>
      </dgm:t>
    </dgm:pt>
    <dgm:pt modelId="{1E5FAE45-3456-42B1-9988-51E125B9ECEE}" type="sibTrans" cxnId="{2A5803B4-B3D3-4CCE-82A2-5FF2B4929F29}">
      <dgm:prSet/>
      <dgm:spPr/>
      <dgm:t>
        <a:bodyPr/>
        <a:lstStyle/>
        <a:p>
          <a:endParaRPr lang="en-SG"/>
        </a:p>
      </dgm:t>
    </dgm:pt>
    <dgm:pt modelId="{71762A0F-B9BF-491B-9BC0-950DD10FDE4D}" type="pres">
      <dgm:prSet presAssocID="{9FEB6F1C-BF7E-48A6-88F8-FE4CB6CB456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4BD96DF5-477F-4FD9-8FBC-187956AB5D4E}" type="pres">
      <dgm:prSet presAssocID="{E4BB0BEB-23FE-491B-81D7-1C66CB098800}" presName="node" presStyleLbl="node1" presStyleIdx="0" presStyleCnt="5" custRadScaleRad="85892" custRadScaleInc="5851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01CAB4C-7B44-4E2A-A486-B9E50F9B6A9B}" type="pres">
      <dgm:prSet presAssocID="{E4BB0BEB-23FE-491B-81D7-1C66CB098800}" presName="spNode" presStyleCnt="0"/>
      <dgm:spPr/>
    </dgm:pt>
    <dgm:pt modelId="{9FED7729-8199-44DD-A332-376DE7B4017E}" type="pres">
      <dgm:prSet presAssocID="{545C6456-B8BD-4D6C-8E43-BC081CD2E490}" presName="sibTrans" presStyleLbl="sibTrans1D1" presStyleIdx="0" presStyleCnt="5"/>
      <dgm:spPr/>
      <dgm:t>
        <a:bodyPr/>
        <a:lstStyle/>
        <a:p>
          <a:endParaRPr lang="en-SG"/>
        </a:p>
      </dgm:t>
    </dgm:pt>
    <dgm:pt modelId="{9BB928A9-B0E7-41F7-B3A1-4630127104AC}" type="pres">
      <dgm:prSet presAssocID="{022B330F-D3E2-4664-98F1-EF84071CF8A4}" presName="node" presStyleLbl="node1" presStyleIdx="1" presStyleCnt="5" custRadScaleRad="111009" custRadScaleInc="-20769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1A1CC659-58C8-4662-A0AE-2BB0631D1D9D}" type="pres">
      <dgm:prSet presAssocID="{022B330F-D3E2-4664-98F1-EF84071CF8A4}" presName="spNode" presStyleCnt="0"/>
      <dgm:spPr/>
    </dgm:pt>
    <dgm:pt modelId="{01BFAF88-3C3F-4D4A-BA00-3B5BB18E5463}" type="pres">
      <dgm:prSet presAssocID="{7F20618D-2FB7-4D26-A0D2-A3A4094B8D8E}" presName="sibTrans" presStyleLbl="sibTrans1D1" presStyleIdx="1" presStyleCnt="5"/>
      <dgm:spPr/>
      <dgm:t>
        <a:bodyPr/>
        <a:lstStyle/>
        <a:p>
          <a:endParaRPr lang="en-SG"/>
        </a:p>
      </dgm:t>
    </dgm:pt>
    <dgm:pt modelId="{E7C01C3B-FF55-415A-A2E7-9B65BEFC12C8}" type="pres">
      <dgm:prSet presAssocID="{A36DFE58-8194-4FD6-B2E5-BC678B02C724}" presName="node" presStyleLbl="node1" presStyleIdx="2" presStyleCnt="5" custScaleX="180292" custScaleY="180869" custRadScaleRad="131152" custRadScaleInc="-9764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F16DC1CA-5D68-4565-9C66-9A143012D22D}" type="pres">
      <dgm:prSet presAssocID="{A36DFE58-8194-4FD6-B2E5-BC678B02C724}" presName="spNode" presStyleCnt="0"/>
      <dgm:spPr/>
    </dgm:pt>
    <dgm:pt modelId="{0A9D6593-D49D-48AB-8608-99BB7202C2E3}" type="pres">
      <dgm:prSet presAssocID="{A7B1C210-AD63-4FEC-9FF4-095F42389D46}" presName="sibTrans" presStyleLbl="sibTrans1D1" presStyleIdx="2" presStyleCnt="5"/>
      <dgm:spPr/>
      <dgm:t>
        <a:bodyPr/>
        <a:lstStyle/>
        <a:p>
          <a:endParaRPr lang="en-SG"/>
        </a:p>
      </dgm:t>
    </dgm:pt>
    <dgm:pt modelId="{238CA1EC-661F-4D3F-900F-40A0DEF1C880}" type="pres">
      <dgm:prSet presAssocID="{7A5AD2EB-59FB-425A-BCD9-E8BAA9ECEC97}" presName="node" presStyleLbl="node1" presStyleIdx="3" presStyleCnt="5" custScaleX="212772" custScaleY="253128" custRadScaleRad="118218" custRadScaleInc="63037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0B4DF8E8-E995-4754-B6C6-51D21CE3E4C6}" type="pres">
      <dgm:prSet presAssocID="{7A5AD2EB-59FB-425A-BCD9-E8BAA9ECEC97}" presName="spNode" presStyleCnt="0"/>
      <dgm:spPr/>
    </dgm:pt>
    <dgm:pt modelId="{C4B4BE17-06CA-4CA0-8312-C6F3DC7ABC62}" type="pres">
      <dgm:prSet presAssocID="{286420DC-ACC3-4B61-A177-C72018BE4C7A}" presName="sibTrans" presStyleLbl="sibTrans1D1" presStyleIdx="3" presStyleCnt="5"/>
      <dgm:spPr/>
      <dgm:t>
        <a:bodyPr/>
        <a:lstStyle/>
        <a:p>
          <a:endParaRPr lang="en-SG"/>
        </a:p>
      </dgm:t>
    </dgm:pt>
    <dgm:pt modelId="{351160BD-7AE9-4D94-B0F6-572AFCA2A0F7}" type="pres">
      <dgm:prSet presAssocID="{9D886FBA-998F-4BE4-8585-CA88CB2259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AF70E748-3AD9-4CA2-BB93-985B64ECB8E2}" type="pres">
      <dgm:prSet presAssocID="{9D886FBA-998F-4BE4-8585-CA88CB22594E}" presName="spNode" presStyleCnt="0"/>
      <dgm:spPr/>
    </dgm:pt>
    <dgm:pt modelId="{298E9D96-032D-4672-93EC-283A340340E9}" type="pres">
      <dgm:prSet presAssocID="{1E5FAE45-3456-42B1-9988-51E125B9ECEE}" presName="sibTrans" presStyleLbl="sibTrans1D1" presStyleIdx="4" presStyleCnt="5"/>
      <dgm:spPr/>
      <dgm:t>
        <a:bodyPr/>
        <a:lstStyle/>
        <a:p>
          <a:endParaRPr lang="en-SG"/>
        </a:p>
      </dgm:t>
    </dgm:pt>
  </dgm:ptLst>
  <dgm:cxnLst>
    <dgm:cxn modelId="{AC63FB1D-E4AD-4352-B67F-E0A57D8B5A91}" srcId="{9FEB6F1C-BF7E-48A6-88F8-FE4CB6CB4563}" destId="{A36DFE58-8194-4FD6-B2E5-BC678B02C724}" srcOrd="2" destOrd="0" parTransId="{3BF65827-1CFF-492B-B870-DD389E3EAC26}" sibTransId="{A7B1C210-AD63-4FEC-9FF4-095F42389D46}"/>
    <dgm:cxn modelId="{38D12D0D-8385-4058-8093-80A29432C4E5}" srcId="{9FEB6F1C-BF7E-48A6-88F8-FE4CB6CB4563}" destId="{7A5AD2EB-59FB-425A-BCD9-E8BAA9ECEC97}" srcOrd="3" destOrd="0" parTransId="{785FF215-29FA-40D9-88F1-293BF4CD9BAE}" sibTransId="{286420DC-ACC3-4B61-A177-C72018BE4C7A}"/>
    <dgm:cxn modelId="{37107C4B-990B-4EA7-AF11-30849D04541C}" type="presOf" srcId="{9D886FBA-998F-4BE4-8585-CA88CB22594E}" destId="{351160BD-7AE9-4D94-B0F6-572AFCA2A0F7}" srcOrd="0" destOrd="0" presId="urn:microsoft.com/office/officeart/2005/8/layout/cycle5"/>
    <dgm:cxn modelId="{5E44F727-9FCE-4050-B797-A5B68867BC06}" type="presOf" srcId="{7A5AD2EB-59FB-425A-BCD9-E8BAA9ECEC97}" destId="{238CA1EC-661F-4D3F-900F-40A0DEF1C880}" srcOrd="0" destOrd="0" presId="urn:microsoft.com/office/officeart/2005/8/layout/cycle5"/>
    <dgm:cxn modelId="{98C0BE98-127D-400C-A6A2-308F3BEC6579}" type="presOf" srcId="{7F20618D-2FB7-4D26-A0D2-A3A4094B8D8E}" destId="{01BFAF88-3C3F-4D4A-BA00-3B5BB18E5463}" srcOrd="0" destOrd="0" presId="urn:microsoft.com/office/officeart/2005/8/layout/cycle5"/>
    <dgm:cxn modelId="{2A5803B4-B3D3-4CCE-82A2-5FF2B4929F29}" srcId="{9FEB6F1C-BF7E-48A6-88F8-FE4CB6CB4563}" destId="{9D886FBA-998F-4BE4-8585-CA88CB22594E}" srcOrd="4" destOrd="0" parTransId="{81A3A758-344F-4168-8583-31899160949A}" sibTransId="{1E5FAE45-3456-42B1-9988-51E125B9ECEE}"/>
    <dgm:cxn modelId="{B8E05018-E4FB-4DF9-A446-70FBE7D74F08}" type="presOf" srcId="{286420DC-ACC3-4B61-A177-C72018BE4C7A}" destId="{C4B4BE17-06CA-4CA0-8312-C6F3DC7ABC62}" srcOrd="0" destOrd="0" presId="urn:microsoft.com/office/officeart/2005/8/layout/cycle5"/>
    <dgm:cxn modelId="{7DC93ED9-FE1E-49AE-8927-7C1A613DBE9D}" type="presOf" srcId="{022B330F-D3E2-4664-98F1-EF84071CF8A4}" destId="{9BB928A9-B0E7-41F7-B3A1-4630127104AC}" srcOrd="0" destOrd="0" presId="urn:microsoft.com/office/officeart/2005/8/layout/cycle5"/>
    <dgm:cxn modelId="{42846AEE-1DE6-4BA4-ABF1-F4A82DEF08FF}" type="presOf" srcId="{A36DFE58-8194-4FD6-B2E5-BC678B02C724}" destId="{E7C01C3B-FF55-415A-A2E7-9B65BEFC12C8}" srcOrd="0" destOrd="0" presId="urn:microsoft.com/office/officeart/2005/8/layout/cycle5"/>
    <dgm:cxn modelId="{FB269347-4446-4FC6-A521-44A0B085A78C}" type="presOf" srcId="{545C6456-B8BD-4D6C-8E43-BC081CD2E490}" destId="{9FED7729-8199-44DD-A332-376DE7B4017E}" srcOrd="0" destOrd="0" presId="urn:microsoft.com/office/officeart/2005/8/layout/cycle5"/>
    <dgm:cxn modelId="{E665D62E-397F-423F-A243-5E081F8953D1}" srcId="{9FEB6F1C-BF7E-48A6-88F8-FE4CB6CB4563}" destId="{E4BB0BEB-23FE-491B-81D7-1C66CB098800}" srcOrd="0" destOrd="0" parTransId="{93B0C9D3-10B1-4AB6-8D92-A7E27159A4A4}" sibTransId="{545C6456-B8BD-4D6C-8E43-BC081CD2E490}"/>
    <dgm:cxn modelId="{68B52987-A213-4C7E-B8E4-FE8D56399006}" type="presOf" srcId="{1E5FAE45-3456-42B1-9988-51E125B9ECEE}" destId="{298E9D96-032D-4672-93EC-283A340340E9}" srcOrd="0" destOrd="0" presId="urn:microsoft.com/office/officeart/2005/8/layout/cycle5"/>
    <dgm:cxn modelId="{1915395F-DCE6-4CD7-AC31-19080A9032B1}" type="presOf" srcId="{9FEB6F1C-BF7E-48A6-88F8-FE4CB6CB4563}" destId="{71762A0F-B9BF-491B-9BC0-950DD10FDE4D}" srcOrd="0" destOrd="0" presId="urn:microsoft.com/office/officeart/2005/8/layout/cycle5"/>
    <dgm:cxn modelId="{DE11BD67-B85E-4D69-A4BD-C74E0193A229}" type="presOf" srcId="{E4BB0BEB-23FE-491B-81D7-1C66CB098800}" destId="{4BD96DF5-477F-4FD9-8FBC-187956AB5D4E}" srcOrd="0" destOrd="0" presId="urn:microsoft.com/office/officeart/2005/8/layout/cycle5"/>
    <dgm:cxn modelId="{D673356D-9F36-41D4-B2FD-48419480385D}" srcId="{9FEB6F1C-BF7E-48A6-88F8-FE4CB6CB4563}" destId="{022B330F-D3E2-4664-98F1-EF84071CF8A4}" srcOrd="1" destOrd="0" parTransId="{333EF57A-129C-4025-AC6F-C01916CAA5A2}" sibTransId="{7F20618D-2FB7-4D26-A0D2-A3A4094B8D8E}"/>
    <dgm:cxn modelId="{B4506219-B37B-477D-B8EA-0324E8613DCA}" type="presOf" srcId="{A7B1C210-AD63-4FEC-9FF4-095F42389D46}" destId="{0A9D6593-D49D-48AB-8608-99BB7202C2E3}" srcOrd="0" destOrd="0" presId="urn:microsoft.com/office/officeart/2005/8/layout/cycle5"/>
    <dgm:cxn modelId="{C0163A0A-EF16-4D0B-8B52-8124C3C5FCEA}" type="presParOf" srcId="{71762A0F-B9BF-491B-9BC0-950DD10FDE4D}" destId="{4BD96DF5-477F-4FD9-8FBC-187956AB5D4E}" srcOrd="0" destOrd="0" presId="urn:microsoft.com/office/officeart/2005/8/layout/cycle5"/>
    <dgm:cxn modelId="{6EA67C26-B7DF-42BE-9D3F-B3C6CF3D325B}" type="presParOf" srcId="{71762A0F-B9BF-491B-9BC0-950DD10FDE4D}" destId="{101CAB4C-7B44-4E2A-A486-B9E50F9B6A9B}" srcOrd="1" destOrd="0" presId="urn:microsoft.com/office/officeart/2005/8/layout/cycle5"/>
    <dgm:cxn modelId="{F96F8065-23C2-4F85-B725-D46D0414A8E1}" type="presParOf" srcId="{71762A0F-B9BF-491B-9BC0-950DD10FDE4D}" destId="{9FED7729-8199-44DD-A332-376DE7B4017E}" srcOrd="2" destOrd="0" presId="urn:microsoft.com/office/officeart/2005/8/layout/cycle5"/>
    <dgm:cxn modelId="{7DEED82C-7585-4ED2-95CB-3DF99006F9E7}" type="presParOf" srcId="{71762A0F-B9BF-491B-9BC0-950DD10FDE4D}" destId="{9BB928A9-B0E7-41F7-B3A1-4630127104AC}" srcOrd="3" destOrd="0" presId="urn:microsoft.com/office/officeart/2005/8/layout/cycle5"/>
    <dgm:cxn modelId="{851C0D89-5066-45B8-8065-37FDDC50DD97}" type="presParOf" srcId="{71762A0F-B9BF-491B-9BC0-950DD10FDE4D}" destId="{1A1CC659-58C8-4662-A0AE-2BB0631D1D9D}" srcOrd="4" destOrd="0" presId="urn:microsoft.com/office/officeart/2005/8/layout/cycle5"/>
    <dgm:cxn modelId="{726A539B-F504-451D-BF13-00F0FB52E499}" type="presParOf" srcId="{71762A0F-B9BF-491B-9BC0-950DD10FDE4D}" destId="{01BFAF88-3C3F-4D4A-BA00-3B5BB18E5463}" srcOrd="5" destOrd="0" presId="urn:microsoft.com/office/officeart/2005/8/layout/cycle5"/>
    <dgm:cxn modelId="{6B4ED003-83EF-4F1A-99AD-1F5475F20A53}" type="presParOf" srcId="{71762A0F-B9BF-491B-9BC0-950DD10FDE4D}" destId="{E7C01C3B-FF55-415A-A2E7-9B65BEFC12C8}" srcOrd="6" destOrd="0" presId="urn:microsoft.com/office/officeart/2005/8/layout/cycle5"/>
    <dgm:cxn modelId="{F9C16A3F-17B1-4FA0-A576-2BD2B2464E2B}" type="presParOf" srcId="{71762A0F-B9BF-491B-9BC0-950DD10FDE4D}" destId="{F16DC1CA-5D68-4565-9C66-9A143012D22D}" srcOrd="7" destOrd="0" presId="urn:microsoft.com/office/officeart/2005/8/layout/cycle5"/>
    <dgm:cxn modelId="{80C08618-8BDB-4387-93DC-80D00352B381}" type="presParOf" srcId="{71762A0F-B9BF-491B-9BC0-950DD10FDE4D}" destId="{0A9D6593-D49D-48AB-8608-99BB7202C2E3}" srcOrd="8" destOrd="0" presId="urn:microsoft.com/office/officeart/2005/8/layout/cycle5"/>
    <dgm:cxn modelId="{7537B572-EE96-4B54-882F-5A5A1B71F53C}" type="presParOf" srcId="{71762A0F-B9BF-491B-9BC0-950DD10FDE4D}" destId="{238CA1EC-661F-4D3F-900F-40A0DEF1C880}" srcOrd="9" destOrd="0" presId="urn:microsoft.com/office/officeart/2005/8/layout/cycle5"/>
    <dgm:cxn modelId="{38D75336-0AA9-414E-B151-26E3F5878C9F}" type="presParOf" srcId="{71762A0F-B9BF-491B-9BC0-950DD10FDE4D}" destId="{0B4DF8E8-E995-4754-B6C6-51D21CE3E4C6}" srcOrd="10" destOrd="0" presId="urn:microsoft.com/office/officeart/2005/8/layout/cycle5"/>
    <dgm:cxn modelId="{19AE84BE-52FC-4248-9E9C-C3B4A3EEC6F6}" type="presParOf" srcId="{71762A0F-B9BF-491B-9BC0-950DD10FDE4D}" destId="{C4B4BE17-06CA-4CA0-8312-C6F3DC7ABC62}" srcOrd="11" destOrd="0" presId="urn:microsoft.com/office/officeart/2005/8/layout/cycle5"/>
    <dgm:cxn modelId="{43B7B82A-B38B-43D9-9E49-B99E01A7D53E}" type="presParOf" srcId="{71762A0F-B9BF-491B-9BC0-950DD10FDE4D}" destId="{351160BD-7AE9-4D94-B0F6-572AFCA2A0F7}" srcOrd="12" destOrd="0" presId="urn:microsoft.com/office/officeart/2005/8/layout/cycle5"/>
    <dgm:cxn modelId="{2AB31531-1081-49BD-BA7E-98CA8833B16F}" type="presParOf" srcId="{71762A0F-B9BF-491B-9BC0-950DD10FDE4D}" destId="{AF70E748-3AD9-4CA2-BB93-985B64ECB8E2}" srcOrd="13" destOrd="0" presId="urn:microsoft.com/office/officeart/2005/8/layout/cycle5"/>
    <dgm:cxn modelId="{33C099F7-3CB8-4F91-B6B7-FF32ECBFCB72}" type="presParOf" srcId="{71762A0F-B9BF-491B-9BC0-950DD10FDE4D}" destId="{298E9D96-032D-4672-93EC-283A340340E9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96DF5-477F-4FD9-8FBC-187956AB5D4E}">
      <dsp:nvSpPr>
        <dsp:cNvPr id="0" name=""/>
        <dsp:cNvSpPr/>
      </dsp:nvSpPr>
      <dsp:spPr>
        <a:xfrm>
          <a:off x="3045895" y="-99979"/>
          <a:ext cx="1867637" cy="1213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Normal water potential in blood (Norm) </a:t>
          </a:r>
          <a:endParaRPr lang="en-SG" sz="1600" kern="1200" dirty="0"/>
        </a:p>
      </dsp:txBody>
      <dsp:txXfrm>
        <a:off x="3105156" y="-40718"/>
        <a:ext cx="1749115" cy="1095442"/>
      </dsp:txXfrm>
    </dsp:sp>
    <dsp:sp modelId="{9FED7729-8199-44DD-A332-376DE7B4017E}">
      <dsp:nvSpPr>
        <dsp:cNvPr id="0" name=""/>
        <dsp:cNvSpPr/>
      </dsp:nvSpPr>
      <dsp:spPr>
        <a:xfrm>
          <a:off x="1551797" y="507003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3612557" y="308623"/>
              </a:moveTo>
              <a:arcTo wR="2427916" hR="2427916" stAng="17952257" swAng="121340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28A9-B0E7-41F7-B3A1-4630127104AC}">
      <dsp:nvSpPr>
        <dsp:cNvPr id="0" name=""/>
        <dsp:cNvSpPr/>
      </dsp:nvSpPr>
      <dsp:spPr>
        <a:xfrm>
          <a:off x="4889472" y="1577670"/>
          <a:ext cx="2798654" cy="1213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Stimulus Water potential of blood decreases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(Due to loss of water through profuse perspiration) </a:t>
          </a:r>
          <a:endParaRPr lang="en-SG" sz="1600" kern="1200" dirty="0"/>
        </a:p>
      </dsp:txBody>
      <dsp:txXfrm>
        <a:off x="4948733" y="1636931"/>
        <a:ext cx="2680132" cy="1095442"/>
      </dsp:txXfrm>
    </dsp:sp>
    <dsp:sp modelId="{01BFAF88-3C3F-4D4A-BA00-3B5BB18E5463}">
      <dsp:nvSpPr>
        <dsp:cNvPr id="0" name=""/>
        <dsp:cNvSpPr/>
      </dsp:nvSpPr>
      <dsp:spPr>
        <a:xfrm>
          <a:off x="1551797" y="507003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4850039" y="2595550"/>
              </a:moveTo>
              <a:arcTo wR="2427916" hR="2427916" stAng="21837546" swAng="13611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01C3B-FF55-415A-A2E7-9B65BEFC12C8}">
      <dsp:nvSpPr>
        <dsp:cNvPr id="0" name=""/>
        <dsp:cNvSpPr/>
      </dsp:nvSpPr>
      <dsp:spPr>
        <a:xfrm>
          <a:off x="4472988" y="4292163"/>
          <a:ext cx="1867637" cy="1213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Receptor (Hypothalamus stimulated)</a:t>
          </a:r>
          <a:endParaRPr lang="en-SG" sz="1600" kern="1200" dirty="0"/>
        </a:p>
      </dsp:txBody>
      <dsp:txXfrm>
        <a:off x="4532249" y="4351424"/>
        <a:ext cx="1749115" cy="1095442"/>
      </dsp:txXfrm>
    </dsp:sp>
    <dsp:sp modelId="{0A9D6593-D49D-48AB-8608-99BB7202C2E3}">
      <dsp:nvSpPr>
        <dsp:cNvPr id="0" name=""/>
        <dsp:cNvSpPr/>
      </dsp:nvSpPr>
      <dsp:spPr>
        <a:xfrm>
          <a:off x="1755877" y="473651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2548192" y="4852852"/>
              </a:moveTo>
              <a:arcTo wR="2427916" hR="2427916" stAng="5229628" swAng="7264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A1EC-661F-4D3F-900F-40A0DEF1C880}">
      <dsp:nvSpPr>
        <dsp:cNvPr id="0" name=""/>
        <dsp:cNvSpPr/>
      </dsp:nvSpPr>
      <dsp:spPr>
        <a:xfrm>
          <a:off x="1224135" y="3816432"/>
          <a:ext cx="2402397" cy="17789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Corrective Mechanism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More ADH released by pituitary gland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More water reabsorbed by kidney tubules </a:t>
          </a:r>
          <a:br>
            <a:rPr lang="en-US" sz="1200" kern="1200" dirty="0" smtClean="0"/>
          </a:br>
          <a:r>
            <a:rPr lang="en-US" sz="1200" kern="1200" dirty="0" smtClean="0"/>
            <a:t>Less water excreted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Urine is more concentrated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Less urine produced </a:t>
          </a:r>
          <a:endParaRPr lang="en-SG" sz="1200" kern="1200" dirty="0"/>
        </a:p>
      </dsp:txBody>
      <dsp:txXfrm>
        <a:off x="1310975" y="3903272"/>
        <a:ext cx="2228717" cy="1605250"/>
      </dsp:txXfrm>
    </dsp:sp>
    <dsp:sp modelId="{C4B4BE17-06CA-4CA0-8312-C6F3DC7ABC62}">
      <dsp:nvSpPr>
        <dsp:cNvPr id="0" name=""/>
        <dsp:cNvSpPr/>
      </dsp:nvSpPr>
      <dsp:spPr>
        <a:xfrm>
          <a:off x="1555903" y="339030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155913" y="3283942"/>
              </a:moveTo>
              <a:arcTo wR="2427916" hR="2427916" stAng="9561302" swAng="90578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160BD-7AE9-4D94-B0F6-572AFCA2A0F7}">
      <dsp:nvSpPr>
        <dsp:cNvPr id="0" name=""/>
        <dsp:cNvSpPr/>
      </dsp:nvSpPr>
      <dsp:spPr>
        <a:xfrm>
          <a:off x="736809" y="1577670"/>
          <a:ext cx="1867637" cy="1213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Water potential of blood increases</a:t>
          </a:r>
          <a:endParaRPr lang="en-SG" sz="1600" kern="1200" dirty="0"/>
        </a:p>
      </dsp:txBody>
      <dsp:txXfrm>
        <a:off x="796070" y="1636931"/>
        <a:ext cx="1749115" cy="1095442"/>
      </dsp:txXfrm>
    </dsp:sp>
    <dsp:sp modelId="{298E9D96-032D-4672-93EC-283A340340E9}">
      <dsp:nvSpPr>
        <dsp:cNvPr id="0" name=""/>
        <dsp:cNvSpPr/>
      </dsp:nvSpPr>
      <dsp:spPr>
        <a:xfrm>
          <a:off x="1551797" y="507003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583703" y="848784"/>
              </a:moveTo>
              <a:arcTo wR="2427916" hR="2427916" stAng="13234334" swAng="121340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96DF5-477F-4FD9-8FBC-187956AB5D4E}">
      <dsp:nvSpPr>
        <dsp:cNvPr id="0" name=""/>
        <dsp:cNvSpPr/>
      </dsp:nvSpPr>
      <dsp:spPr>
        <a:xfrm>
          <a:off x="3045895" y="-99979"/>
          <a:ext cx="1867637" cy="1213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Normal water potential in blood (Norm) </a:t>
          </a:r>
          <a:endParaRPr lang="en-SG" sz="1600" kern="1200" dirty="0"/>
        </a:p>
      </dsp:txBody>
      <dsp:txXfrm>
        <a:off x="3105156" y="-40718"/>
        <a:ext cx="1749115" cy="1095442"/>
      </dsp:txXfrm>
    </dsp:sp>
    <dsp:sp modelId="{9FED7729-8199-44DD-A332-376DE7B4017E}">
      <dsp:nvSpPr>
        <dsp:cNvPr id="0" name=""/>
        <dsp:cNvSpPr/>
      </dsp:nvSpPr>
      <dsp:spPr>
        <a:xfrm>
          <a:off x="1551797" y="507003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3612557" y="308623"/>
              </a:moveTo>
              <a:arcTo wR="2427916" hR="2427916" stAng="17952257" swAng="121340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28A9-B0E7-41F7-B3A1-4630127104AC}">
      <dsp:nvSpPr>
        <dsp:cNvPr id="0" name=""/>
        <dsp:cNvSpPr/>
      </dsp:nvSpPr>
      <dsp:spPr>
        <a:xfrm>
          <a:off x="4889472" y="1577670"/>
          <a:ext cx="2798654" cy="1213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Stimulus Water potential of blood increases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(Due to large intake of water) </a:t>
          </a:r>
          <a:endParaRPr lang="en-SG" sz="1600" kern="1200" dirty="0"/>
        </a:p>
      </dsp:txBody>
      <dsp:txXfrm>
        <a:off x="4948733" y="1636931"/>
        <a:ext cx="2680132" cy="1095442"/>
      </dsp:txXfrm>
    </dsp:sp>
    <dsp:sp modelId="{01BFAF88-3C3F-4D4A-BA00-3B5BB18E5463}">
      <dsp:nvSpPr>
        <dsp:cNvPr id="0" name=""/>
        <dsp:cNvSpPr/>
      </dsp:nvSpPr>
      <dsp:spPr>
        <a:xfrm>
          <a:off x="1551797" y="507003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4850039" y="2595550"/>
              </a:moveTo>
              <a:arcTo wR="2427916" hR="2427916" stAng="21837546" swAng="136117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01C3B-FF55-415A-A2E7-9B65BEFC12C8}">
      <dsp:nvSpPr>
        <dsp:cNvPr id="0" name=""/>
        <dsp:cNvSpPr/>
      </dsp:nvSpPr>
      <dsp:spPr>
        <a:xfrm>
          <a:off x="4472988" y="4292163"/>
          <a:ext cx="1867637" cy="1213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Receptor (Hypothalamus stimulated)</a:t>
          </a:r>
          <a:endParaRPr lang="en-SG" sz="1600" kern="1200" dirty="0"/>
        </a:p>
      </dsp:txBody>
      <dsp:txXfrm>
        <a:off x="4532249" y="4351424"/>
        <a:ext cx="1749115" cy="1095442"/>
      </dsp:txXfrm>
    </dsp:sp>
    <dsp:sp modelId="{0A9D6593-D49D-48AB-8608-99BB7202C2E3}">
      <dsp:nvSpPr>
        <dsp:cNvPr id="0" name=""/>
        <dsp:cNvSpPr/>
      </dsp:nvSpPr>
      <dsp:spPr>
        <a:xfrm>
          <a:off x="1755877" y="473651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2548192" y="4852852"/>
              </a:moveTo>
              <a:arcTo wR="2427916" hR="2427916" stAng="5229628" swAng="7264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A1EC-661F-4D3F-900F-40A0DEF1C880}">
      <dsp:nvSpPr>
        <dsp:cNvPr id="0" name=""/>
        <dsp:cNvSpPr/>
      </dsp:nvSpPr>
      <dsp:spPr>
        <a:xfrm>
          <a:off x="1224135" y="3816432"/>
          <a:ext cx="2402397" cy="17789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Corrective Mechanism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Less ADH released by pituitary gland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Less water reabsorbed by kidney tubules </a:t>
          </a:r>
          <a:br>
            <a:rPr lang="en-US" sz="1200" kern="1200" dirty="0" smtClean="0"/>
          </a:br>
          <a:r>
            <a:rPr lang="en-US" sz="1200" kern="1200" dirty="0" smtClean="0"/>
            <a:t>More water excreted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More dilute urine produced</a:t>
          </a:r>
          <a:endParaRPr lang="en-SG" sz="1200" kern="1200" dirty="0"/>
        </a:p>
      </dsp:txBody>
      <dsp:txXfrm>
        <a:off x="1310975" y="3903272"/>
        <a:ext cx="2228717" cy="1605250"/>
      </dsp:txXfrm>
    </dsp:sp>
    <dsp:sp modelId="{C4B4BE17-06CA-4CA0-8312-C6F3DC7ABC62}">
      <dsp:nvSpPr>
        <dsp:cNvPr id="0" name=""/>
        <dsp:cNvSpPr/>
      </dsp:nvSpPr>
      <dsp:spPr>
        <a:xfrm>
          <a:off x="1555903" y="339030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155913" y="3283942"/>
              </a:moveTo>
              <a:arcTo wR="2427916" hR="2427916" stAng="9561302" swAng="90578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160BD-7AE9-4D94-B0F6-572AFCA2A0F7}">
      <dsp:nvSpPr>
        <dsp:cNvPr id="0" name=""/>
        <dsp:cNvSpPr/>
      </dsp:nvSpPr>
      <dsp:spPr>
        <a:xfrm>
          <a:off x="736809" y="1577670"/>
          <a:ext cx="1867637" cy="1213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Water potential of blood decreases</a:t>
          </a:r>
          <a:endParaRPr lang="en-SG" sz="1600" kern="1200" dirty="0"/>
        </a:p>
      </dsp:txBody>
      <dsp:txXfrm>
        <a:off x="796070" y="1636931"/>
        <a:ext cx="1749115" cy="1095442"/>
      </dsp:txXfrm>
    </dsp:sp>
    <dsp:sp modelId="{298E9D96-032D-4672-93EC-283A340340E9}">
      <dsp:nvSpPr>
        <dsp:cNvPr id="0" name=""/>
        <dsp:cNvSpPr/>
      </dsp:nvSpPr>
      <dsp:spPr>
        <a:xfrm>
          <a:off x="1551797" y="507003"/>
          <a:ext cx="4855833" cy="4855833"/>
        </a:xfrm>
        <a:custGeom>
          <a:avLst/>
          <a:gdLst/>
          <a:ahLst/>
          <a:cxnLst/>
          <a:rect l="0" t="0" r="0" b="0"/>
          <a:pathLst>
            <a:path>
              <a:moveTo>
                <a:pt x="583703" y="848784"/>
              </a:moveTo>
              <a:arcTo wR="2427916" hR="2427916" stAng="13234334" swAng="121340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96DF5-477F-4FD9-8FBC-187956AB5D4E}">
      <dsp:nvSpPr>
        <dsp:cNvPr id="0" name=""/>
        <dsp:cNvSpPr/>
      </dsp:nvSpPr>
      <dsp:spPr>
        <a:xfrm>
          <a:off x="3217628" y="3041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Normal condition or set-point (Norm) </a:t>
          </a:r>
          <a:endParaRPr lang="en-SG" sz="1700" kern="1200" dirty="0"/>
        </a:p>
      </dsp:txBody>
      <dsp:txXfrm>
        <a:off x="3273907" y="59320"/>
        <a:ext cx="1661096" cy="1040317"/>
      </dsp:txXfrm>
    </dsp:sp>
    <dsp:sp modelId="{9FED7729-8199-44DD-A332-376DE7B4017E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3426886" y="293121"/>
              </a:moveTo>
              <a:arcTo wR="2302620" hR="2302620" stAng="17953556" swAng="12113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28A9-B0E7-41F7-B3A1-4630127104AC}">
      <dsp:nvSpPr>
        <dsp:cNvPr id="0" name=""/>
        <dsp:cNvSpPr/>
      </dsp:nvSpPr>
      <dsp:spPr>
        <a:xfrm>
          <a:off x="5407551" y="1594113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Stimulus (Condition rises above normal) </a:t>
          </a:r>
          <a:endParaRPr lang="en-SG" sz="1700" kern="1200" dirty="0"/>
        </a:p>
      </dsp:txBody>
      <dsp:txXfrm>
        <a:off x="5463830" y="1650392"/>
        <a:ext cx="1661096" cy="1040317"/>
      </dsp:txXfrm>
    </dsp:sp>
    <dsp:sp modelId="{01BFAF88-3C3F-4D4A-BA00-3B5BB18E5463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4599715" y="2462057"/>
              </a:moveTo>
              <a:arcTo wR="2302620" hR="2302620" stAng="21838226" swAng="13595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01C3B-FF55-415A-A2E7-9B65BEFC12C8}">
      <dsp:nvSpPr>
        <dsp:cNvPr id="0" name=""/>
        <dsp:cNvSpPr/>
      </dsp:nvSpPr>
      <dsp:spPr>
        <a:xfrm>
          <a:off x="4571075" y="4168521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Receptor (Detects stimulus)</a:t>
          </a:r>
          <a:endParaRPr lang="en-SG" sz="1700" kern="1200" dirty="0"/>
        </a:p>
      </dsp:txBody>
      <dsp:txXfrm>
        <a:off x="4627354" y="4224800"/>
        <a:ext cx="1661096" cy="1040317"/>
      </dsp:txXfrm>
    </dsp:sp>
    <dsp:sp modelId="{0A9D6593-D49D-48AB-8608-99BB7202C2E3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585133" y="4587844"/>
              </a:moveTo>
              <a:arcTo wR="2302620" hR="2302620" stAng="4977152" swAng="84569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A1EC-661F-4D3F-900F-40A0DEF1C880}">
      <dsp:nvSpPr>
        <dsp:cNvPr id="0" name=""/>
        <dsp:cNvSpPr/>
      </dsp:nvSpPr>
      <dsp:spPr>
        <a:xfrm>
          <a:off x="1864182" y="4168521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Self-regulatory corrective Mechanism</a:t>
          </a:r>
          <a:endParaRPr lang="en-SG" sz="1700" kern="1200" dirty="0"/>
        </a:p>
      </dsp:txBody>
      <dsp:txXfrm>
        <a:off x="1920461" y="4224800"/>
        <a:ext cx="1661096" cy="1040317"/>
      </dsp:txXfrm>
    </dsp:sp>
    <dsp:sp modelId="{C4B4BE17-06CA-4CA0-8312-C6F3DC7ABC62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44263" y="3334719"/>
              </a:moveTo>
              <a:arcTo wR="2302620" hR="2302620" stAng="9202197" swAng="13595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160BD-7AE9-4D94-B0F6-572AFCA2A0F7}">
      <dsp:nvSpPr>
        <dsp:cNvPr id="0" name=""/>
        <dsp:cNvSpPr/>
      </dsp:nvSpPr>
      <dsp:spPr>
        <a:xfrm>
          <a:off x="1027706" y="1594113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Condition decreases </a:t>
          </a:r>
          <a:endParaRPr lang="en-SG" sz="1700" kern="1200" dirty="0"/>
        </a:p>
      </dsp:txBody>
      <dsp:txXfrm>
        <a:off x="1083985" y="1650392"/>
        <a:ext cx="1661096" cy="1040317"/>
      </dsp:txXfrm>
    </dsp:sp>
    <dsp:sp modelId="{298E9D96-032D-4672-93EC-283A340340E9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553913" y="804593"/>
              </a:moveTo>
              <a:arcTo wR="2302620" hR="2302620" stAng="13235097" swAng="12113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96DF5-477F-4FD9-8FBC-187956AB5D4E}">
      <dsp:nvSpPr>
        <dsp:cNvPr id="0" name=""/>
        <dsp:cNvSpPr/>
      </dsp:nvSpPr>
      <dsp:spPr>
        <a:xfrm>
          <a:off x="3217628" y="3041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Normal condition or set-point (Norm) </a:t>
          </a:r>
          <a:endParaRPr lang="en-SG" sz="1600" kern="1200" dirty="0"/>
        </a:p>
      </dsp:txBody>
      <dsp:txXfrm>
        <a:off x="3273907" y="59320"/>
        <a:ext cx="1661096" cy="1040317"/>
      </dsp:txXfrm>
    </dsp:sp>
    <dsp:sp modelId="{9FED7729-8199-44DD-A332-376DE7B4017E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3426886" y="293121"/>
              </a:moveTo>
              <a:arcTo wR="2302620" hR="2302620" stAng="17953556" swAng="12113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28A9-B0E7-41F7-B3A1-4630127104AC}">
      <dsp:nvSpPr>
        <dsp:cNvPr id="0" name=""/>
        <dsp:cNvSpPr/>
      </dsp:nvSpPr>
      <dsp:spPr>
        <a:xfrm>
          <a:off x="5407551" y="1594113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Stimulus (Condition decreases  below normal) </a:t>
          </a:r>
          <a:endParaRPr lang="en-SG" sz="1600" kern="1200" dirty="0"/>
        </a:p>
      </dsp:txBody>
      <dsp:txXfrm>
        <a:off x="5463830" y="1650392"/>
        <a:ext cx="1661096" cy="1040317"/>
      </dsp:txXfrm>
    </dsp:sp>
    <dsp:sp modelId="{01BFAF88-3C3F-4D4A-BA00-3B5BB18E5463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4599715" y="2462057"/>
              </a:moveTo>
              <a:arcTo wR="2302620" hR="2302620" stAng="21838226" swAng="13595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01C3B-FF55-415A-A2E7-9B65BEFC12C8}">
      <dsp:nvSpPr>
        <dsp:cNvPr id="0" name=""/>
        <dsp:cNvSpPr/>
      </dsp:nvSpPr>
      <dsp:spPr>
        <a:xfrm>
          <a:off x="4571075" y="4168521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Receptor (Detects stimulus)</a:t>
          </a:r>
          <a:endParaRPr lang="en-SG" sz="1600" kern="1200" dirty="0"/>
        </a:p>
      </dsp:txBody>
      <dsp:txXfrm>
        <a:off x="4627354" y="4224800"/>
        <a:ext cx="1661096" cy="1040317"/>
      </dsp:txXfrm>
    </dsp:sp>
    <dsp:sp modelId="{0A9D6593-D49D-48AB-8608-99BB7202C2E3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585133" y="4587844"/>
              </a:moveTo>
              <a:arcTo wR="2302620" hR="2302620" stAng="4977152" swAng="84569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A1EC-661F-4D3F-900F-40A0DEF1C880}">
      <dsp:nvSpPr>
        <dsp:cNvPr id="0" name=""/>
        <dsp:cNvSpPr/>
      </dsp:nvSpPr>
      <dsp:spPr>
        <a:xfrm>
          <a:off x="1864182" y="4168521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Self-regulatory corrective Mechanism</a:t>
          </a:r>
          <a:endParaRPr lang="en-SG" sz="1600" kern="1200" dirty="0"/>
        </a:p>
      </dsp:txBody>
      <dsp:txXfrm>
        <a:off x="1920461" y="4224800"/>
        <a:ext cx="1661096" cy="1040317"/>
      </dsp:txXfrm>
    </dsp:sp>
    <dsp:sp modelId="{C4B4BE17-06CA-4CA0-8312-C6F3DC7ABC62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44263" y="3334719"/>
              </a:moveTo>
              <a:arcTo wR="2302620" hR="2302620" stAng="9202197" swAng="13595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160BD-7AE9-4D94-B0F6-572AFCA2A0F7}">
      <dsp:nvSpPr>
        <dsp:cNvPr id="0" name=""/>
        <dsp:cNvSpPr/>
      </dsp:nvSpPr>
      <dsp:spPr>
        <a:xfrm>
          <a:off x="1027706" y="1594113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Condition increases </a:t>
          </a:r>
          <a:endParaRPr lang="en-SG" sz="1600" kern="1200" dirty="0"/>
        </a:p>
      </dsp:txBody>
      <dsp:txXfrm>
        <a:off x="1083985" y="1650392"/>
        <a:ext cx="1661096" cy="1040317"/>
      </dsp:txXfrm>
    </dsp:sp>
    <dsp:sp modelId="{298E9D96-032D-4672-93EC-283A340340E9}">
      <dsp:nvSpPr>
        <dsp:cNvPr id="0" name=""/>
        <dsp:cNvSpPr/>
      </dsp:nvSpPr>
      <dsp:spPr>
        <a:xfrm>
          <a:off x="1801835" y="57947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553913" y="804593"/>
              </a:moveTo>
              <a:arcTo wR="2302620" hR="2302620" stAng="13235097" swAng="12113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96DF5-477F-4FD9-8FBC-187956AB5D4E}">
      <dsp:nvSpPr>
        <dsp:cNvPr id="0" name=""/>
        <dsp:cNvSpPr/>
      </dsp:nvSpPr>
      <dsp:spPr>
        <a:xfrm>
          <a:off x="3217628" y="-26914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Normal condition or set-point (Norm) </a:t>
          </a:r>
          <a:endParaRPr lang="en-SG" sz="1400" kern="1200" dirty="0"/>
        </a:p>
      </dsp:txBody>
      <dsp:txXfrm>
        <a:off x="3273907" y="29365"/>
        <a:ext cx="1661096" cy="1040317"/>
      </dsp:txXfrm>
    </dsp:sp>
    <dsp:sp modelId="{9FED7729-8199-44DD-A332-376DE7B4017E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3426886" y="293121"/>
              </a:moveTo>
              <a:arcTo wR="2302620" hR="2302620" stAng="17953556" swAng="12113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28A9-B0E7-41F7-B3A1-4630127104AC}">
      <dsp:nvSpPr>
        <dsp:cNvPr id="0" name=""/>
        <dsp:cNvSpPr/>
      </dsp:nvSpPr>
      <dsp:spPr>
        <a:xfrm>
          <a:off x="5407551" y="1564157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Stimulus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(Too much glucose in blood ) </a:t>
          </a:r>
          <a:endParaRPr lang="en-SG" sz="1400" kern="1200" dirty="0"/>
        </a:p>
      </dsp:txBody>
      <dsp:txXfrm>
        <a:off x="5463830" y="1620436"/>
        <a:ext cx="1661096" cy="1040317"/>
      </dsp:txXfrm>
    </dsp:sp>
    <dsp:sp modelId="{01BFAF88-3C3F-4D4A-BA00-3B5BB18E5463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4599715" y="2462057"/>
              </a:moveTo>
              <a:arcTo wR="2302620" hR="2302620" stAng="21838226" swAng="13595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01C3B-FF55-415A-A2E7-9B65BEFC12C8}">
      <dsp:nvSpPr>
        <dsp:cNvPr id="0" name=""/>
        <dsp:cNvSpPr/>
      </dsp:nvSpPr>
      <dsp:spPr>
        <a:xfrm>
          <a:off x="4571075" y="4138565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Receptor (Islets of Langerhans are stimulated)</a:t>
          </a:r>
          <a:endParaRPr lang="en-SG" sz="1400" kern="1200" dirty="0"/>
        </a:p>
      </dsp:txBody>
      <dsp:txXfrm>
        <a:off x="4627354" y="4194844"/>
        <a:ext cx="1661096" cy="1040317"/>
      </dsp:txXfrm>
    </dsp:sp>
    <dsp:sp modelId="{0A9D6593-D49D-48AB-8608-99BB7202C2E3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626219" y="4582389"/>
              </a:moveTo>
              <a:arcTo wR="2302620" hR="2302620" stAng="4915272" swAng="6548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A1EC-661F-4D3F-900F-40A0DEF1C880}">
      <dsp:nvSpPr>
        <dsp:cNvPr id="0" name=""/>
        <dsp:cNvSpPr/>
      </dsp:nvSpPr>
      <dsp:spPr>
        <a:xfrm>
          <a:off x="1656186" y="4002491"/>
          <a:ext cx="2189646" cy="14250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Corrective Mechanism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Pancreas secretes more insulin.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Causes liver to convert glucose to glycogen </a:t>
          </a:r>
          <a:endParaRPr lang="en-SG" sz="1400" kern="1200" dirty="0"/>
        </a:p>
      </dsp:txBody>
      <dsp:txXfrm>
        <a:off x="1725750" y="4072055"/>
        <a:ext cx="2050518" cy="1285894"/>
      </dsp:txXfrm>
    </dsp:sp>
    <dsp:sp modelId="{C4B4BE17-06CA-4CA0-8312-C6F3DC7ABC62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189359" y="3217055"/>
              </a:moveTo>
              <a:arcTo wR="2302620" hR="2302620" stAng="9396075" swAng="121134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160BD-7AE9-4D94-B0F6-572AFCA2A0F7}">
      <dsp:nvSpPr>
        <dsp:cNvPr id="0" name=""/>
        <dsp:cNvSpPr/>
      </dsp:nvSpPr>
      <dsp:spPr>
        <a:xfrm>
          <a:off x="1027706" y="1564157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Blood glucose concentration falls </a:t>
          </a:r>
          <a:endParaRPr lang="en-SG" sz="1400" kern="1200" dirty="0"/>
        </a:p>
      </dsp:txBody>
      <dsp:txXfrm>
        <a:off x="1083985" y="1620436"/>
        <a:ext cx="1661096" cy="1040317"/>
      </dsp:txXfrm>
    </dsp:sp>
    <dsp:sp modelId="{298E9D96-032D-4672-93EC-283A340340E9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553913" y="804593"/>
              </a:moveTo>
              <a:arcTo wR="2302620" hR="2302620" stAng="13235097" swAng="12113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96DF5-477F-4FD9-8FBC-187956AB5D4E}">
      <dsp:nvSpPr>
        <dsp:cNvPr id="0" name=""/>
        <dsp:cNvSpPr/>
      </dsp:nvSpPr>
      <dsp:spPr>
        <a:xfrm>
          <a:off x="3217628" y="-26914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Normal condition or set-point (Norm) </a:t>
          </a:r>
          <a:endParaRPr lang="en-SG" sz="1400" kern="1200" dirty="0"/>
        </a:p>
      </dsp:txBody>
      <dsp:txXfrm>
        <a:off x="3273907" y="29365"/>
        <a:ext cx="1661096" cy="1040317"/>
      </dsp:txXfrm>
    </dsp:sp>
    <dsp:sp modelId="{9FED7729-8199-44DD-A332-376DE7B4017E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3426886" y="293121"/>
              </a:moveTo>
              <a:arcTo wR="2302620" hR="2302620" stAng="17953556" swAng="12113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28A9-B0E7-41F7-B3A1-4630127104AC}">
      <dsp:nvSpPr>
        <dsp:cNvPr id="0" name=""/>
        <dsp:cNvSpPr/>
      </dsp:nvSpPr>
      <dsp:spPr>
        <a:xfrm>
          <a:off x="5407551" y="1564157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Stimulus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(Too little glucose in blood ) </a:t>
          </a:r>
          <a:endParaRPr lang="en-SG" sz="1400" kern="1200" dirty="0"/>
        </a:p>
      </dsp:txBody>
      <dsp:txXfrm>
        <a:off x="5463830" y="1620436"/>
        <a:ext cx="1661096" cy="1040317"/>
      </dsp:txXfrm>
    </dsp:sp>
    <dsp:sp modelId="{01BFAF88-3C3F-4D4A-BA00-3B5BB18E5463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4599715" y="2462057"/>
              </a:moveTo>
              <a:arcTo wR="2302620" hR="2302620" stAng="21838226" swAng="135957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01C3B-FF55-415A-A2E7-9B65BEFC12C8}">
      <dsp:nvSpPr>
        <dsp:cNvPr id="0" name=""/>
        <dsp:cNvSpPr/>
      </dsp:nvSpPr>
      <dsp:spPr>
        <a:xfrm>
          <a:off x="4571075" y="4138565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Receptor (Islets of Langerhans are stimulated)</a:t>
          </a:r>
          <a:endParaRPr lang="en-SG" sz="1400" kern="1200" dirty="0"/>
        </a:p>
      </dsp:txBody>
      <dsp:txXfrm>
        <a:off x="4627354" y="4194844"/>
        <a:ext cx="1661096" cy="1040317"/>
      </dsp:txXfrm>
    </dsp:sp>
    <dsp:sp modelId="{0A9D6593-D49D-48AB-8608-99BB7202C2E3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626219" y="4582389"/>
              </a:moveTo>
              <a:arcTo wR="2302620" hR="2302620" stAng="4915272" swAng="65488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A1EC-661F-4D3F-900F-40A0DEF1C880}">
      <dsp:nvSpPr>
        <dsp:cNvPr id="0" name=""/>
        <dsp:cNvSpPr/>
      </dsp:nvSpPr>
      <dsp:spPr>
        <a:xfrm>
          <a:off x="1656186" y="4002491"/>
          <a:ext cx="2189646" cy="142502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Corrective Mechanism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Pancreas secretes glucagon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Causes liver to convert glycogen to glucose </a:t>
          </a:r>
          <a:endParaRPr lang="en-SG" sz="1400" kern="1200" dirty="0"/>
        </a:p>
      </dsp:txBody>
      <dsp:txXfrm>
        <a:off x="1725750" y="4072055"/>
        <a:ext cx="2050518" cy="1285894"/>
      </dsp:txXfrm>
    </dsp:sp>
    <dsp:sp modelId="{C4B4BE17-06CA-4CA0-8312-C6F3DC7ABC62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189359" y="3217055"/>
              </a:moveTo>
              <a:arcTo wR="2302620" hR="2302620" stAng="9396075" swAng="121134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160BD-7AE9-4D94-B0F6-572AFCA2A0F7}">
      <dsp:nvSpPr>
        <dsp:cNvPr id="0" name=""/>
        <dsp:cNvSpPr/>
      </dsp:nvSpPr>
      <dsp:spPr>
        <a:xfrm>
          <a:off x="1027706" y="1564157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Blood glucose concentration increases </a:t>
          </a:r>
          <a:endParaRPr lang="en-SG" sz="1400" kern="1200" dirty="0"/>
        </a:p>
      </dsp:txBody>
      <dsp:txXfrm>
        <a:off x="1083985" y="1620436"/>
        <a:ext cx="1661096" cy="1040317"/>
      </dsp:txXfrm>
    </dsp:sp>
    <dsp:sp modelId="{298E9D96-032D-4672-93EC-283A340340E9}">
      <dsp:nvSpPr>
        <dsp:cNvPr id="0" name=""/>
        <dsp:cNvSpPr/>
      </dsp:nvSpPr>
      <dsp:spPr>
        <a:xfrm>
          <a:off x="1801835" y="549523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553913" y="804593"/>
              </a:moveTo>
              <a:arcTo wR="2302620" hR="2302620" stAng="13235097" swAng="121134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96DF5-477F-4FD9-8FBC-187956AB5D4E}">
      <dsp:nvSpPr>
        <dsp:cNvPr id="0" name=""/>
        <dsp:cNvSpPr/>
      </dsp:nvSpPr>
      <dsp:spPr>
        <a:xfrm>
          <a:off x="3311899" y="-44876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Normal condition or set-point (Norm) </a:t>
          </a:r>
          <a:endParaRPr lang="en-SG" sz="1400" kern="1200" dirty="0"/>
        </a:p>
      </dsp:txBody>
      <dsp:txXfrm>
        <a:off x="3368178" y="11403"/>
        <a:ext cx="1661096" cy="1040317"/>
      </dsp:txXfrm>
    </dsp:sp>
    <dsp:sp modelId="{9FED7729-8199-44DD-A332-376DE7B4017E}">
      <dsp:nvSpPr>
        <dsp:cNvPr id="0" name=""/>
        <dsp:cNvSpPr/>
      </dsp:nvSpPr>
      <dsp:spPr>
        <a:xfrm>
          <a:off x="2977532" y="75785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326049" y="119"/>
              </a:moveTo>
              <a:arcTo wR="2302620" hR="2302620" stAng="16234979" swAng="99322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28A9-B0E7-41F7-B3A1-4630127104AC}">
      <dsp:nvSpPr>
        <dsp:cNvPr id="0" name=""/>
        <dsp:cNvSpPr/>
      </dsp:nvSpPr>
      <dsp:spPr>
        <a:xfrm>
          <a:off x="5616618" y="934176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Stimulus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(Blood and skin temperature increases) </a:t>
          </a:r>
          <a:endParaRPr lang="en-SG" sz="1400" kern="1200" dirty="0"/>
        </a:p>
      </dsp:txBody>
      <dsp:txXfrm>
        <a:off x="5672897" y="990455"/>
        <a:ext cx="1661096" cy="1040317"/>
      </dsp:txXfrm>
    </dsp:sp>
    <dsp:sp modelId="{01BFAF88-3C3F-4D4A-BA00-3B5BB18E5463}">
      <dsp:nvSpPr>
        <dsp:cNvPr id="0" name=""/>
        <dsp:cNvSpPr/>
      </dsp:nvSpPr>
      <dsp:spPr>
        <a:xfrm>
          <a:off x="2424865" y="101870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4343897" y="1237138"/>
              </a:moveTo>
              <a:arcTo wR="2302620" hR="2302620" stAng="19946211" swAng="8842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01C3B-FF55-415A-A2E7-9B65BEFC12C8}">
      <dsp:nvSpPr>
        <dsp:cNvPr id="0" name=""/>
        <dsp:cNvSpPr/>
      </dsp:nvSpPr>
      <dsp:spPr>
        <a:xfrm>
          <a:off x="5011155" y="3001850"/>
          <a:ext cx="3197756" cy="20851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Receptor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Temperature in skin detects change and send nerve impulses to brain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Hypothalamus in brain is stimulated and sends nerve impulses to relevant body parts </a:t>
          </a:r>
          <a:endParaRPr lang="en-SG" sz="1400" kern="1200" dirty="0"/>
        </a:p>
      </dsp:txBody>
      <dsp:txXfrm>
        <a:off x="5112946" y="3103641"/>
        <a:ext cx="2994174" cy="1881611"/>
      </dsp:txXfrm>
    </dsp:sp>
    <dsp:sp modelId="{0A9D6593-D49D-48AB-8608-99BB7202C2E3}">
      <dsp:nvSpPr>
        <dsp:cNvPr id="0" name=""/>
        <dsp:cNvSpPr/>
      </dsp:nvSpPr>
      <dsp:spPr>
        <a:xfrm>
          <a:off x="2192307" y="701908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980147" y="4503307"/>
              </a:moveTo>
              <a:arcTo wR="2302620" hR="2302620" stAng="4373276" swAng="152047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A1EC-661F-4D3F-900F-40A0DEF1C880}">
      <dsp:nvSpPr>
        <dsp:cNvPr id="0" name=""/>
        <dsp:cNvSpPr/>
      </dsp:nvSpPr>
      <dsp:spPr>
        <a:xfrm>
          <a:off x="216023" y="2817720"/>
          <a:ext cx="3629818" cy="27986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Corrective </a:t>
          </a:r>
          <a:r>
            <a:rPr lang="en-US" sz="1400" kern="1200" dirty="0" smtClean="0"/>
            <a:t>Mechanism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Arterioles in skin dilate, shunt vessels constrict, more blood flows to blood capillaries in the skin, increasing heat loss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Sweat glands more active, more sweat produced, sweat evaporated and more latent heat lost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Rapid breathing (helps remove heat) 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Metabolic rate decreases (decrease heat produced) </a:t>
          </a:r>
        </a:p>
      </dsp:txBody>
      <dsp:txXfrm>
        <a:off x="352642" y="2954339"/>
        <a:ext cx="3356580" cy="2525424"/>
      </dsp:txXfrm>
    </dsp:sp>
    <dsp:sp modelId="{C4B4BE17-06CA-4CA0-8312-C6F3DC7ABC62}">
      <dsp:nvSpPr>
        <dsp:cNvPr id="0" name=""/>
        <dsp:cNvSpPr/>
      </dsp:nvSpPr>
      <dsp:spPr>
        <a:xfrm>
          <a:off x="1031204" y="1833127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485955" y="887774"/>
              </a:moveTo>
              <a:arcTo wR="2302620" hR="2302620" stAng="13074720" swAng="54149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160BD-7AE9-4D94-B0F6-572AFCA2A0F7}">
      <dsp:nvSpPr>
        <dsp:cNvPr id="0" name=""/>
        <dsp:cNvSpPr/>
      </dsp:nvSpPr>
      <dsp:spPr>
        <a:xfrm>
          <a:off x="1073509" y="1220747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Blood temperature decreases to the norm </a:t>
          </a:r>
          <a:endParaRPr lang="en-SG" sz="1400" kern="1200" dirty="0"/>
        </a:p>
      </dsp:txBody>
      <dsp:txXfrm>
        <a:off x="1129788" y="1277026"/>
        <a:ext cx="1661096" cy="1040317"/>
      </dsp:txXfrm>
    </dsp:sp>
    <dsp:sp modelId="{298E9D96-032D-4672-93EC-283A340340E9}">
      <dsp:nvSpPr>
        <dsp:cNvPr id="0" name=""/>
        <dsp:cNvSpPr/>
      </dsp:nvSpPr>
      <dsp:spPr>
        <a:xfrm>
          <a:off x="1421067" y="680324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1009018" y="397717"/>
              </a:moveTo>
              <a:arcTo wR="2302620" hR="2302620" stAng="14149196" swAng="10795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96DF5-477F-4FD9-8FBC-187956AB5D4E}">
      <dsp:nvSpPr>
        <dsp:cNvPr id="0" name=""/>
        <dsp:cNvSpPr/>
      </dsp:nvSpPr>
      <dsp:spPr>
        <a:xfrm>
          <a:off x="3347904" y="-74773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Normal condition or set-point (Norm) </a:t>
          </a:r>
          <a:endParaRPr lang="en-SG" sz="1400" kern="1200" dirty="0"/>
        </a:p>
      </dsp:txBody>
      <dsp:txXfrm>
        <a:off x="3404183" y="-18494"/>
        <a:ext cx="1661096" cy="1040317"/>
      </dsp:txXfrm>
    </dsp:sp>
    <dsp:sp modelId="{9FED7729-8199-44DD-A332-376DE7B4017E}">
      <dsp:nvSpPr>
        <dsp:cNvPr id="0" name=""/>
        <dsp:cNvSpPr/>
      </dsp:nvSpPr>
      <dsp:spPr>
        <a:xfrm>
          <a:off x="3013537" y="727961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326049" y="119"/>
              </a:moveTo>
              <a:arcTo wR="2302620" hR="2302620" stAng="16234979" swAng="99322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B928A9-B0E7-41F7-B3A1-4630127104AC}">
      <dsp:nvSpPr>
        <dsp:cNvPr id="0" name=""/>
        <dsp:cNvSpPr/>
      </dsp:nvSpPr>
      <dsp:spPr>
        <a:xfrm>
          <a:off x="5652623" y="904279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Stimulus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(Blood and skin temperature decreases) </a:t>
          </a:r>
          <a:endParaRPr lang="en-SG" sz="1400" kern="1200" dirty="0"/>
        </a:p>
      </dsp:txBody>
      <dsp:txXfrm>
        <a:off x="5708902" y="960558"/>
        <a:ext cx="1661096" cy="1040317"/>
      </dsp:txXfrm>
    </dsp:sp>
    <dsp:sp modelId="{01BFAF88-3C3F-4D4A-BA00-3B5BB18E5463}">
      <dsp:nvSpPr>
        <dsp:cNvPr id="0" name=""/>
        <dsp:cNvSpPr/>
      </dsp:nvSpPr>
      <dsp:spPr>
        <a:xfrm>
          <a:off x="2421929" y="925232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4376432" y="1301937"/>
              </a:moveTo>
              <a:arcTo wR="2302620" hR="2302620" stAng="20054469" swAng="87470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C01C3B-FF55-415A-A2E7-9B65BEFC12C8}">
      <dsp:nvSpPr>
        <dsp:cNvPr id="0" name=""/>
        <dsp:cNvSpPr/>
      </dsp:nvSpPr>
      <dsp:spPr>
        <a:xfrm>
          <a:off x="5011155" y="2971953"/>
          <a:ext cx="3197756" cy="20851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Receptor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Temperature in skin detects change and send nerve impulses to brain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Hypothalamus in brain is stimulated and sends nerve impulses to relevant body parts </a:t>
          </a:r>
          <a:endParaRPr lang="en-SG" sz="1400" kern="1200" dirty="0"/>
        </a:p>
      </dsp:txBody>
      <dsp:txXfrm>
        <a:off x="5112946" y="3073744"/>
        <a:ext cx="2994174" cy="1881611"/>
      </dsp:txXfrm>
    </dsp:sp>
    <dsp:sp modelId="{0A9D6593-D49D-48AB-8608-99BB7202C2E3}">
      <dsp:nvSpPr>
        <dsp:cNvPr id="0" name=""/>
        <dsp:cNvSpPr/>
      </dsp:nvSpPr>
      <dsp:spPr>
        <a:xfrm>
          <a:off x="2202358" y="652695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2962466" y="4508672"/>
              </a:moveTo>
              <a:arcTo wR="2302620" hR="2302620" stAng="4400862" swAng="138286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8CA1EC-661F-4D3F-900F-40A0DEF1C880}">
      <dsp:nvSpPr>
        <dsp:cNvPr id="0" name=""/>
        <dsp:cNvSpPr/>
      </dsp:nvSpPr>
      <dsp:spPr>
        <a:xfrm>
          <a:off x="180018" y="2728030"/>
          <a:ext cx="3773839" cy="29182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Corrective </a:t>
          </a:r>
          <a:r>
            <a:rPr lang="en-US" sz="1400" kern="1200" dirty="0" smtClean="0"/>
            <a:t>Mechanism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Arterioles in skin constrict, shunt vessels dilates, less blood flows to blood capillaries in the skin, decreasing heat loss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Sweat glands less active, less sweat produced and less latent heat lost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Shiver, if very cold (Contraction of skeletal muscles)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Metabolic rate increases (decrease heat produced) </a:t>
          </a:r>
        </a:p>
      </dsp:txBody>
      <dsp:txXfrm>
        <a:off x="322475" y="2870487"/>
        <a:ext cx="3488925" cy="2633335"/>
      </dsp:txXfrm>
    </dsp:sp>
    <dsp:sp modelId="{C4B4BE17-06CA-4CA0-8312-C6F3DC7ABC62}">
      <dsp:nvSpPr>
        <dsp:cNvPr id="0" name=""/>
        <dsp:cNvSpPr/>
      </dsp:nvSpPr>
      <dsp:spPr>
        <a:xfrm>
          <a:off x="937738" y="1904471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612311" y="738998"/>
              </a:moveTo>
              <a:arcTo wR="2302620" hR="2302620" stAng="13366224" swAng="50682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160BD-7AE9-4D94-B0F6-572AFCA2A0F7}">
      <dsp:nvSpPr>
        <dsp:cNvPr id="0" name=""/>
        <dsp:cNvSpPr/>
      </dsp:nvSpPr>
      <dsp:spPr>
        <a:xfrm>
          <a:off x="1109514" y="1190850"/>
          <a:ext cx="1773654" cy="11528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Blood temperature increases to the norm </a:t>
          </a:r>
          <a:endParaRPr lang="en-SG" sz="1400" kern="1200" dirty="0"/>
        </a:p>
      </dsp:txBody>
      <dsp:txXfrm>
        <a:off x="1165793" y="1247129"/>
        <a:ext cx="1661096" cy="1040317"/>
      </dsp:txXfrm>
    </dsp:sp>
    <dsp:sp modelId="{298E9D96-032D-4672-93EC-283A340340E9}">
      <dsp:nvSpPr>
        <dsp:cNvPr id="0" name=""/>
        <dsp:cNvSpPr/>
      </dsp:nvSpPr>
      <dsp:spPr>
        <a:xfrm>
          <a:off x="1457072" y="650427"/>
          <a:ext cx="4605241" cy="4605241"/>
        </a:xfrm>
        <a:custGeom>
          <a:avLst/>
          <a:gdLst/>
          <a:ahLst/>
          <a:cxnLst/>
          <a:rect l="0" t="0" r="0" b="0"/>
          <a:pathLst>
            <a:path>
              <a:moveTo>
                <a:pt x="1009018" y="397717"/>
              </a:moveTo>
              <a:arcTo wR="2302620" hR="2302620" stAng="14149196" swAng="10795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BEE3B-E272-4232-8021-B9EE09779C5D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89231-3DAB-4CF7-B881-BF5CBDE0CD2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83133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89231-3DAB-4CF7-B881-BF5CBDE0CD28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1443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373573-D173-42ED-AA22-930EC69B2D86}" type="datetimeFigureOut">
              <a:rPr lang="en-SG" smtClean="0"/>
              <a:t>15/6/2011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2852936"/>
            <a:ext cx="8820472" cy="1584176"/>
          </a:xfrm>
        </p:spPr>
        <p:txBody>
          <a:bodyPr>
            <a:prstTxWarp prst="textCircle">
              <a:avLst/>
            </a:prstTxWarp>
          </a:bodyPr>
          <a:lstStyle/>
          <a:p>
            <a:r>
              <a:rPr lang="en-US" sz="10000" dirty="0" smtClean="0"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Homeostasis</a:t>
            </a:r>
            <a:endParaRPr lang="en-SG" sz="10000" dirty="0"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501317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 Yu Hao (22)</a:t>
            </a:r>
          </a:p>
          <a:p>
            <a:r>
              <a:rPr lang="en-US" dirty="0" smtClean="0"/>
              <a:t>Per Sheng Xiang (19)</a:t>
            </a:r>
            <a:endParaRPr lang="en-S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0" t="4067" r="15971" b="7377"/>
          <a:stretch/>
        </p:blipFill>
        <p:spPr bwMode="auto">
          <a:xfrm>
            <a:off x="251520" y="4300196"/>
            <a:ext cx="2808312" cy="2557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895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08912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Homeostasis negative feedback</a:t>
            </a:r>
            <a:endParaRPr lang="en-SG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59632" y="1700808"/>
            <a:ext cx="7056784" cy="460851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Homeostasis can help you </a:t>
            </a:r>
            <a:r>
              <a:rPr lang="en-US" b="1" dirty="0" smtClean="0">
                <a:solidFill>
                  <a:srgbClr val="002060"/>
                </a:solidFill>
              </a:rPr>
              <a:t>respond</a:t>
            </a:r>
            <a:r>
              <a:rPr lang="en-US" dirty="0" smtClean="0"/>
              <a:t> to the drastic changes in your body by a receptor (detector). </a:t>
            </a:r>
          </a:p>
          <a:p>
            <a:endParaRPr lang="en-US" dirty="0" smtClean="0"/>
          </a:p>
          <a:p>
            <a:r>
              <a:rPr lang="en-US" dirty="0" smtClean="0"/>
              <a:t>Note: </a:t>
            </a:r>
            <a:r>
              <a:rPr lang="en-US" b="1" u="sng" dirty="0" smtClean="0"/>
              <a:t>Your body reacts to bring about an opposite effect to changes!</a:t>
            </a:r>
          </a:p>
          <a:p>
            <a:endParaRPr lang="en-US" b="1" u="sng" dirty="0"/>
          </a:p>
          <a:p>
            <a:endParaRPr lang="en-US" dirty="0" smtClean="0"/>
          </a:p>
          <a:p>
            <a:r>
              <a:rPr lang="en-US" dirty="0" smtClean="0"/>
              <a:t>Therefore, if the system  is disturbed, the </a:t>
            </a:r>
            <a:r>
              <a:rPr lang="en-US" b="1" dirty="0" smtClean="0">
                <a:solidFill>
                  <a:srgbClr val="002060"/>
                </a:solidFill>
              </a:rPr>
              <a:t>disturbance</a:t>
            </a:r>
            <a:r>
              <a:rPr lang="en-US" dirty="0"/>
              <a:t> </a:t>
            </a:r>
            <a:r>
              <a:rPr lang="en-US" dirty="0" smtClean="0"/>
              <a:t>sets in motion </a:t>
            </a:r>
            <a:r>
              <a:rPr lang="en-US" b="1" dirty="0" smtClean="0">
                <a:solidFill>
                  <a:srgbClr val="002060"/>
                </a:solidFill>
              </a:rPr>
              <a:t>a sequence of events </a:t>
            </a:r>
            <a:r>
              <a:rPr lang="en-US" dirty="0" smtClean="0"/>
              <a:t>that tends to </a:t>
            </a:r>
            <a:r>
              <a:rPr lang="en-US" b="1" dirty="0" smtClean="0">
                <a:solidFill>
                  <a:srgbClr val="002060"/>
                </a:solidFill>
              </a:rPr>
              <a:t>restore</a:t>
            </a:r>
            <a:r>
              <a:rPr lang="en-US" dirty="0" smtClean="0"/>
              <a:t> the system to its original state. </a:t>
            </a:r>
          </a:p>
          <a:p>
            <a:endParaRPr lang="en-US" dirty="0" smtClean="0"/>
          </a:p>
          <a:p>
            <a:r>
              <a:rPr lang="en-US" dirty="0" smtClean="0"/>
              <a:t>This is the </a:t>
            </a:r>
            <a:r>
              <a:rPr lang="en-US" b="1" dirty="0" smtClean="0">
                <a:solidFill>
                  <a:srgbClr val="002060"/>
                </a:solidFill>
              </a:rPr>
              <a:t>NEGATIVE FEEDBACK </a:t>
            </a:r>
            <a:r>
              <a:rPr lang="en-US" dirty="0" smtClean="0"/>
              <a:t>process!! 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2060"/>
                </a:solidFill>
              </a:rPr>
              <a:t>Note</a:t>
            </a:r>
            <a:r>
              <a:rPr lang="en-US" dirty="0" smtClean="0"/>
              <a:t>: A negative feedback response means that your body is gradually going back to normal. </a:t>
            </a:r>
            <a:endParaRPr lang="en-S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12903"/>
            <a:ext cx="1224136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37586">
            <a:off x="7851840" y="4259074"/>
            <a:ext cx="1080120" cy="1154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5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15616" y="476672"/>
            <a:ext cx="6400800" cy="3474720"/>
          </a:xfrm>
        </p:spPr>
        <p:txBody>
          <a:bodyPr/>
          <a:lstStyle/>
          <a:p>
            <a:pPr algn="ctr"/>
            <a:r>
              <a:rPr lang="en-US" sz="3400" dirty="0" smtClean="0"/>
              <a:t>More Facts</a:t>
            </a:r>
          </a:p>
          <a:p>
            <a:r>
              <a:rPr lang="en-US" dirty="0" smtClean="0"/>
              <a:t>Organs or Structure that detects changes in body are called </a:t>
            </a:r>
            <a:r>
              <a:rPr lang="en-US" dirty="0" smtClean="0">
                <a:solidFill>
                  <a:srgbClr val="FF0000"/>
                </a:solidFill>
              </a:rPr>
              <a:t>receptors/sensors.</a:t>
            </a:r>
          </a:p>
          <a:p>
            <a:endParaRPr lang="en-US" dirty="0" smtClean="0"/>
          </a:p>
          <a:p>
            <a:r>
              <a:rPr lang="en-US" dirty="0" smtClean="0"/>
              <a:t>Changes from normal condition is called </a:t>
            </a:r>
            <a:r>
              <a:rPr lang="en-US" dirty="0" smtClean="0">
                <a:solidFill>
                  <a:srgbClr val="FF0000"/>
                </a:solidFill>
              </a:rPr>
              <a:t>stimulus.</a:t>
            </a:r>
            <a:r>
              <a:rPr lang="en-US" dirty="0" smtClean="0"/>
              <a:t> </a:t>
            </a:r>
            <a:endParaRPr lang="en-S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253365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429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512511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Homeostasis Occurrence</a:t>
            </a:r>
            <a:endParaRPr lang="en-SG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15616" y="1556792"/>
            <a:ext cx="6840760" cy="284985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There must be: 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002060"/>
                </a:solidFill>
              </a:rPr>
              <a:t>stimulus</a:t>
            </a:r>
            <a:r>
              <a:rPr lang="en-US" dirty="0" smtClean="0"/>
              <a:t>, change in the internal environment 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002060"/>
                </a:solidFill>
              </a:rPr>
              <a:t>receptor</a:t>
            </a:r>
            <a:r>
              <a:rPr lang="en-US" dirty="0" smtClean="0"/>
              <a:t> that detects the stimulus</a:t>
            </a:r>
          </a:p>
          <a:p>
            <a:endParaRPr lang="en-US" dirty="0" smtClean="0"/>
          </a:p>
          <a:p>
            <a:r>
              <a:rPr lang="en-US" dirty="0" smtClean="0"/>
              <a:t>An </a:t>
            </a:r>
            <a:r>
              <a:rPr lang="en-US" b="1" dirty="0" smtClean="0">
                <a:solidFill>
                  <a:srgbClr val="002060"/>
                </a:solidFill>
              </a:rPr>
              <a:t>automatic/self-regulatory corrective mechanism</a:t>
            </a:r>
            <a:r>
              <a:rPr lang="en-US" dirty="0" smtClean="0"/>
              <a:t>: Brings about reverse effect of stimulus 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002060"/>
                </a:solidFill>
              </a:rPr>
              <a:t>Negative feedback</a:t>
            </a:r>
            <a:r>
              <a:rPr lang="en-US" dirty="0" smtClean="0"/>
              <a:t> to the receptor</a:t>
            </a:r>
            <a:endParaRPr lang="en-S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164" y="4636049"/>
            <a:ext cx="2448272" cy="203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116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Principle of homeostasis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7901137"/>
              </p:ext>
            </p:extLst>
          </p:nvPr>
        </p:nvGraphicFramePr>
        <p:xfrm>
          <a:off x="539552" y="1124744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428384" y="3789040"/>
            <a:ext cx="200771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154325">
            <a:off x="3308461" y="404726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Negative Feedback</a:t>
            </a:r>
            <a:endParaRPr lang="en-SG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Condition rises</a:t>
            </a:r>
            <a:endParaRPr lang="en-SG" b="1" dirty="0"/>
          </a:p>
        </p:txBody>
      </p:sp>
    </p:spTree>
    <p:extLst>
      <p:ext uri="{BB962C8B-B14F-4D97-AF65-F5344CB8AC3E}">
        <p14:creationId xmlns:p14="http://schemas.microsoft.com/office/powerpoint/2010/main" val="153928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Principle of homeostasis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69946528"/>
              </p:ext>
            </p:extLst>
          </p:nvPr>
        </p:nvGraphicFramePr>
        <p:xfrm>
          <a:off x="539552" y="1124744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428384" y="3789040"/>
            <a:ext cx="200771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154325">
            <a:off x="3308461" y="404726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Negative Feedback</a:t>
            </a:r>
            <a:endParaRPr lang="en-SG" dirty="0"/>
          </a:p>
        </p:txBody>
      </p:sp>
      <p:sp>
        <p:nvSpPr>
          <p:cNvPr id="7" name="TextBox 6"/>
          <p:cNvSpPr txBox="1"/>
          <p:nvPr/>
        </p:nvSpPr>
        <p:spPr>
          <a:xfrm>
            <a:off x="6012160" y="136535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Condition decreases</a:t>
            </a:r>
            <a:endParaRPr lang="en-SG" b="1" dirty="0"/>
          </a:p>
        </p:txBody>
      </p:sp>
    </p:spTree>
    <p:extLst>
      <p:ext uri="{BB962C8B-B14F-4D97-AF65-F5344CB8AC3E}">
        <p14:creationId xmlns:p14="http://schemas.microsoft.com/office/powerpoint/2010/main" val="167291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2" r="4889"/>
          <a:stretch/>
        </p:blipFill>
        <p:spPr bwMode="auto">
          <a:xfrm>
            <a:off x="7089367" y="4221088"/>
            <a:ext cx="2054633" cy="263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15616" y="1556792"/>
            <a:ext cx="6400800" cy="4536504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Regulating blood glucose concentration</a:t>
            </a:r>
          </a:p>
          <a:p>
            <a:pPr marL="45720" indent="0">
              <a:buNone/>
            </a:pPr>
            <a:r>
              <a:rPr lang="en-US" dirty="0" smtClean="0"/>
              <a:t>Body cells need glucose for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tissue respiration</a:t>
            </a:r>
          </a:p>
          <a:p>
            <a:pPr marL="45720" indent="0">
              <a:buNone/>
            </a:pPr>
            <a:r>
              <a:rPr lang="en-US" dirty="0" smtClean="0"/>
              <a:t>Tissue respiration then provides cell with energy for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vital activities</a:t>
            </a:r>
          </a:p>
          <a:p>
            <a:pPr marL="45720" indent="0">
              <a:buNone/>
            </a:pPr>
            <a:r>
              <a:rPr lang="en-US" dirty="0" smtClean="0"/>
              <a:t>A drastic change in the blood glucose concentration  can be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VERY DANGEROUS</a:t>
            </a:r>
            <a:r>
              <a:rPr lang="en-US" dirty="0" smtClean="0"/>
              <a:t>!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</a:rPr>
              <a:t>Do you know</a:t>
            </a:r>
            <a:r>
              <a:rPr lang="en-US" sz="1700" dirty="0" smtClean="0"/>
              <a:t>: </a:t>
            </a:r>
            <a:r>
              <a:rPr lang="en-US" sz="1700" dirty="0" smtClean="0">
                <a:sym typeface="Wingdings" pitchFamily="2" charset="2"/>
              </a:rPr>
              <a:t></a:t>
            </a:r>
            <a:r>
              <a:rPr lang="en-US" sz="1700" dirty="0" smtClean="0"/>
              <a:t> </a:t>
            </a:r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</a:rPr>
              <a:t>Glucose levels in your blood rise after a meal and fall during vigorous exercise or starvation. </a:t>
            </a:r>
          </a:p>
          <a:p>
            <a:pPr marL="45720" indent="0">
              <a:buNone/>
            </a:pPr>
            <a:endParaRPr lang="en-US" sz="1700" dirty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</a:rPr>
              <a:t>So, how does our body keep the concentration of glucose in the blood constant?  </a:t>
            </a:r>
            <a:endParaRPr lang="en-US" sz="1700" dirty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</a:rPr>
              <a:t> </a:t>
            </a:r>
            <a:endParaRPr lang="en-SG" sz="1700" dirty="0">
              <a:solidFill>
                <a:srgbClr val="C0000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9036496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Examples of homeostasis in human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8092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Blood glucose concentration rises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1608414"/>
              </p:ext>
            </p:extLst>
          </p:nvPr>
        </p:nvGraphicFramePr>
        <p:xfrm>
          <a:off x="539552" y="1124744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428384" y="3789040"/>
            <a:ext cx="200771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154325">
            <a:off x="3308461" y="404726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Negative Feedback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0257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8092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Blood glucose concentration falls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79507272"/>
              </p:ext>
            </p:extLst>
          </p:nvPr>
        </p:nvGraphicFramePr>
        <p:xfrm>
          <a:off x="539552" y="1124744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428384" y="3789040"/>
            <a:ext cx="200771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154325">
            <a:off x="3308461" y="404726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Negative Feedback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49368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6400800" cy="34747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Skin forms a </a:t>
            </a:r>
            <a:r>
              <a:rPr lang="en-US" b="1" dirty="0" smtClean="0">
                <a:solidFill>
                  <a:srgbClr val="002060"/>
                </a:solidFill>
              </a:rPr>
              <a:t>protective coat </a:t>
            </a:r>
            <a:r>
              <a:rPr lang="en-US" dirty="0" smtClean="0"/>
              <a:t>over our body surface</a:t>
            </a:r>
          </a:p>
          <a:p>
            <a:endParaRPr lang="en-US" dirty="0" smtClean="0"/>
          </a:p>
          <a:p>
            <a:r>
              <a:rPr lang="en-US" dirty="0" smtClean="0"/>
              <a:t>Acts as an </a:t>
            </a:r>
            <a:r>
              <a:rPr lang="en-US" b="1" dirty="0" smtClean="0">
                <a:solidFill>
                  <a:srgbClr val="002060"/>
                </a:solidFill>
              </a:rPr>
              <a:t>excretory organ</a:t>
            </a:r>
          </a:p>
          <a:p>
            <a:endParaRPr lang="en-US" dirty="0" smtClean="0"/>
          </a:p>
          <a:p>
            <a:r>
              <a:rPr lang="en-US" dirty="0" smtClean="0"/>
              <a:t>As well as a </a:t>
            </a:r>
            <a:r>
              <a:rPr lang="en-US" b="1" dirty="0" smtClean="0">
                <a:solidFill>
                  <a:srgbClr val="002060"/>
                </a:solidFill>
              </a:rPr>
              <a:t>regulator</a:t>
            </a:r>
            <a:r>
              <a:rPr lang="en-US" dirty="0" smtClean="0"/>
              <a:t> of body functions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So, how does skin do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all these stuffs</a:t>
            </a:r>
            <a:r>
              <a:rPr lang="en-US" dirty="0" smtClean="0"/>
              <a:t>??? Before you can answer this question, you must first learn about the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structure of skin </a:t>
            </a:r>
            <a:r>
              <a:rPr lang="en-US" dirty="0" smtClean="0">
                <a:sym typeface="Wingdings" pitchFamily="2" charset="2"/>
              </a:rPr>
              <a:t> </a:t>
            </a:r>
            <a:endParaRPr lang="en-S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55576" y="476250"/>
            <a:ext cx="7920879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Structure of mammalian skin 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8880"/>
            <a:ext cx="2592288" cy="1941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34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20879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Structure of mammalian skin 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6216" y="1340768"/>
            <a:ext cx="208823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Skin is composed of 2 different parts: 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An outer part called the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epidermis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An inner thicker part called the 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dermis</a:t>
            </a:r>
            <a:r>
              <a:rPr lang="en-US" dirty="0" smtClean="0"/>
              <a:t> </a:t>
            </a:r>
          </a:p>
          <a:p>
            <a:endParaRPr lang="en-SG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710" y="980728"/>
            <a:ext cx="5256584" cy="5649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1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175351" cy="1793167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Overall Outline</a:t>
            </a:r>
            <a:endParaRPr lang="en-SG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15616" y="1916832"/>
            <a:ext cx="7056784" cy="3024336"/>
          </a:xfrm>
        </p:spPr>
        <p:txBody>
          <a:bodyPr>
            <a:normAutofit/>
          </a:bodyPr>
          <a:lstStyle/>
          <a:p>
            <a:pPr marL="457200" indent="-457200">
              <a:buFont typeface="Myriad Pro" pitchFamily="34" charset="0"/>
              <a:buChar char="*"/>
            </a:pPr>
            <a:r>
              <a:rPr lang="en-US" sz="2600" dirty="0" smtClean="0"/>
              <a:t>The need for Homeostasis</a:t>
            </a:r>
          </a:p>
          <a:p>
            <a:pPr marL="457200" indent="-457200">
              <a:buFont typeface="Myriad Pro" pitchFamily="34" charset="0"/>
              <a:buChar char="*"/>
            </a:pPr>
            <a:endParaRPr lang="en-US" sz="2600" dirty="0" smtClean="0"/>
          </a:p>
          <a:p>
            <a:pPr marL="457200" indent="-457200">
              <a:buFont typeface="Myriad Pro" pitchFamily="34" charset="0"/>
              <a:buChar char="*"/>
            </a:pPr>
            <a:r>
              <a:rPr lang="en-US" sz="2600" dirty="0" smtClean="0"/>
              <a:t>Structure of Mammalian Skin</a:t>
            </a:r>
          </a:p>
          <a:p>
            <a:pPr marL="457200" indent="-457200">
              <a:buFont typeface="Myriad Pro" pitchFamily="34" charset="0"/>
              <a:buChar char="*"/>
            </a:pPr>
            <a:endParaRPr lang="en-US" sz="2600" dirty="0" smtClean="0"/>
          </a:p>
          <a:p>
            <a:pPr marL="457200" indent="-457200">
              <a:buFont typeface="Myriad Pro" pitchFamily="34" charset="0"/>
              <a:buChar char="*"/>
            </a:pPr>
            <a:r>
              <a:rPr lang="en-US" sz="2600" dirty="0" smtClean="0"/>
              <a:t>Heat Production and Heat Loss</a:t>
            </a:r>
            <a:endParaRPr lang="en-SG" sz="2600" dirty="0"/>
          </a:p>
        </p:txBody>
      </p:sp>
    </p:spTree>
    <p:extLst>
      <p:ext uri="{BB962C8B-B14F-4D97-AF65-F5344CB8AC3E}">
        <p14:creationId xmlns:p14="http://schemas.microsoft.com/office/powerpoint/2010/main" val="96818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15616" y="1916832"/>
            <a:ext cx="6400800" cy="34747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Upper part of Dermis is thrown into ridges</a:t>
            </a:r>
          </a:p>
          <a:p>
            <a:endParaRPr lang="en-US" dirty="0" smtClean="0"/>
          </a:p>
          <a:p>
            <a:r>
              <a:rPr lang="en-US" dirty="0" smtClean="0"/>
              <a:t>Rich supply of nerves and blood capillaries</a:t>
            </a:r>
          </a:p>
          <a:p>
            <a:endParaRPr lang="en-US" dirty="0" smtClean="0"/>
          </a:p>
          <a:p>
            <a:r>
              <a:rPr lang="en-US" dirty="0" smtClean="0"/>
              <a:t>These structures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allow</a:t>
            </a:r>
            <a:r>
              <a:rPr lang="en-US" dirty="0" smtClean="0"/>
              <a:t> our skin to: </a:t>
            </a:r>
          </a:p>
          <a:p>
            <a:pPr>
              <a:buFont typeface="Wingdings" pitchFamily="2" charset="2"/>
              <a:buChar char="§"/>
            </a:pPr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Detect changes </a:t>
            </a:r>
            <a:r>
              <a:rPr lang="en-US" dirty="0" smtClean="0"/>
              <a:t>in the temperature of the surrounding 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Feel pain </a:t>
            </a:r>
            <a:r>
              <a:rPr lang="en-US" dirty="0" smtClean="0"/>
              <a:t>E.g. A needle pricks into your skin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Blush </a:t>
            </a:r>
          </a:p>
          <a:p>
            <a:endParaRPr lang="en-S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331640" y="476672"/>
            <a:ext cx="6511925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Dermis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434" y="980728"/>
            <a:ext cx="1838325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027" y="5013176"/>
            <a:ext cx="15121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206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1560" y="1268760"/>
            <a:ext cx="6408712" cy="576064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 number of blood vessels are present in the dermis</a:t>
            </a:r>
          </a:p>
          <a:p>
            <a:endParaRPr lang="en-US" dirty="0" smtClean="0"/>
          </a:p>
          <a:p>
            <a:r>
              <a:rPr lang="en-US" dirty="0" smtClean="0"/>
              <a:t>Arterioles carries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blood</a:t>
            </a:r>
            <a:r>
              <a:rPr lang="en-US" dirty="0" smtClean="0"/>
              <a:t> to these capillaries</a:t>
            </a:r>
          </a:p>
          <a:p>
            <a:endParaRPr lang="en-US" dirty="0" smtClean="0"/>
          </a:p>
          <a:p>
            <a:r>
              <a:rPr lang="en-US" dirty="0" smtClean="0"/>
              <a:t>Arterioles are controlled by nerves (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Vasomotor nerves</a:t>
            </a:r>
            <a:r>
              <a:rPr lang="en-US" dirty="0" smtClean="0"/>
              <a:t>) </a:t>
            </a:r>
          </a:p>
          <a:p>
            <a:endParaRPr lang="en-US" dirty="0" smtClean="0"/>
          </a:p>
          <a:p>
            <a:r>
              <a:rPr lang="en-US" dirty="0" smtClean="0"/>
              <a:t>Vasomotor nerves brings about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reflex contraction</a:t>
            </a:r>
            <a:r>
              <a:rPr lang="en-US" dirty="0" smtClean="0"/>
              <a:t> and dilation in Arterioles (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Vasodilation</a:t>
            </a:r>
            <a:r>
              <a:rPr lang="en-US" dirty="0" smtClean="0"/>
              <a:t>) </a:t>
            </a:r>
          </a:p>
          <a:p>
            <a:endParaRPr lang="en-US" dirty="0" smtClean="0"/>
          </a:p>
          <a:p>
            <a:r>
              <a:rPr lang="en-US" dirty="0" smtClean="0"/>
              <a:t> When Arterioles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dilates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more blood </a:t>
            </a:r>
            <a:r>
              <a:rPr lang="en-US" dirty="0" smtClean="0"/>
              <a:t>is sent to blood capillaries in your skin </a:t>
            </a:r>
          </a:p>
          <a:p>
            <a:endParaRPr lang="en-US" dirty="0" smtClean="0"/>
          </a:p>
          <a:p>
            <a:r>
              <a:rPr lang="en-US" dirty="0" smtClean="0"/>
              <a:t>Contraction of Arterioles,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Vasoconstriction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reduces</a:t>
            </a:r>
            <a:r>
              <a:rPr lang="en-US" dirty="0" smtClean="0"/>
              <a:t> the amount of blood flowed through the capillaries in the skin (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Causing you to become pale</a:t>
            </a:r>
            <a:r>
              <a:rPr lang="en-US" dirty="0" smtClean="0"/>
              <a:t>) 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sz="1800" dirty="0" smtClean="0">
                <a:solidFill>
                  <a:srgbClr val="C00000"/>
                </a:solidFill>
              </a:rPr>
              <a:t>Do you know: </a:t>
            </a: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</a:t>
            </a:r>
          </a:p>
          <a:p>
            <a:pPr marL="45720" indent="0">
              <a:buNone/>
            </a:pP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Your skin will turn red when you blush is because of the numerous blood vessels in you skin dilate </a:t>
            </a:r>
          </a:p>
          <a:p>
            <a:pPr marL="45720" indent="0">
              <a:buNone/>
            </a:pPr>
            <a:r>
              <a:rPr lang="en-US" sz="1800" b="1" dirty="0" smtClean="0">
                <a:solidFill>
                  <a:srgbClr val="C00000"/>
                </a:solidFill>
                <a:sym typeface="Wingdings" pitchFamily="2" charset="2"/>
              </a:rPr>
              <a:t>Contraction and Dilation </a:t>
            </a:r>
            <a:r>
              <a:rPr lang="en-US" sz="1800" dirty="0" smtClean="0">
                <a:solidFill>
                  <a:srgbClr val="C00000"/>
                </a:solidFill>
                <a:sym typeface="Wingdings" pitchFamily="2" charset="2"/>
              </a:rPr>
              <a:t>of you Arterioles help you to regulate body temperature!!! </a:t>
            </a:r>
            <a:endParaRPr lang="en-US" sz="1800" dirty="0" smtClean="0">
              <a:solidFill>
                <a:srgbClr val="C0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42988" y="333375"/>
            <a:ext cx="6513512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Blood vessels in skin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62618"/>
            <a:ext cx="1980577" cy="2134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473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27584" y="1340768"/>
            <a:ext cx="5976664" cy="50405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Hairs are </a:t>
            </a:r>
            <a:r>
              <a:rPr lang="en-US" b="1" dirty="0" smtClean="0">
                <a:solidFill>
                  <a:srgbClr val="002060"/>
                </a:solidFill>
              </a:rPr>
              <a:t>embedded</a:t>
            </a:r>
            <a:r>
              <a:rPr lang="en-US" dirty="0" smtClean="0"/>
              <a:t> in the dermis, but they are </a:t>
            </a:r>
            <a:r>
              <a:rPr lang="en-US" b="1" dirty="0" smtClean="0">
                <a:solidFill>
                  <a:srgbClr val="002060"/>
                </a:solidFill>
              </a:rPr>
              <a:t>produced</a:t>
            </a:r>
            <a:r>
              <a:rPr lang="en-US" dirty="0" smtClean="0"/>
              <a:t> by the epidermis. 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2060"/>
                </a:solidFill>
              </a:rPr>
              <a:t>Malpighian layer</a:t>
            </a:r>
            <a:r>
              <a:rPr lang="en-US" dirty="0" smtClean="0"/>
              <a:t> of the epidermis sinks into the dermis, forming a </a:t>
            </a:r>
            <a:r>
              <a:rPr lang="en-US" b="1" dirty="0" smtClean="0">
                <a:solidFill>
                  <a:srgbClr val="002060"/>
                </a:solidFill>
              </a:rPr>
              <a:t>hollow tube called hair follicle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Each hair </a:t>
            </a:r>
            <a:r>
              <a:rPr lang="en-US" b="1" dirty="0" smtClean="0">
                <a:solidFill>
                  <a:srgbClr val="002060"/>
                </a:solidFill>
              </a:rPr>
              <a:t>grows</a:t>
            </a:r>
            <a:r>
              <a:rPr lang="en-US" dirty="0" smtClean="0"/>
              <a:t> in a hair follicle.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2060"/>
                </a:solidFill>
              </a:rPr>
              <a:t>Hair papilla </a:t>
            </a:r>
            <a:r>
              <a:rPr lang="en-US" dirty="0" smtClean="0"/>
              <a:t>(mass of tissue containing blood capillaries and nerves) are found at the base of the hair follicle. </a:t>
            </a:r>
          </a:p>
          <a:p>
            <a:endParaRPr lang="en-US" dirty="0" smtClean="0"/>
          </a:p>
          <a:p>
            <a:r>
              <a:rPr lang="en-US" dirty="0" smtClean="0"/>
              <a:t>Covered with epidermal cells that constantly divides (</a:t>
            </a:r>
            <a:r>
              <a:rPr lang="en-US" b="1" dirty="0" smtClean="0">
                <a:solidFill>
                  <a:srgbClr val="002060"/>
                </a:solidFill>
              </a:rPr>
              <a:t>Pushes new cells upwards</a:t>
            </a:r>
            <a:r>
              <a:rPr lang="en-US" dirty="0" smtClean="0"/>
              <a:t>) </a:t>
            </a:r>
          </a:p>
          <a:p>
            <a:endParaRPr lang="en-US" dirty="0" smtClean="0"/>
          </a:p>
          <a:p>
            <a:r>
              <a:rPr lang="en-US" dirty="0" smtClean="0"/>
              <a:t>Cells being pushed upwards soon </a:t>
            </a:r>
            <a:r>
              <a:rPr lang="en-US" b="1" dirty="0" smtClean="0">
                <a:solidFill>
                  <a:srgbClr val="002060"/>
                </a:solidFill>
              </a:rPr>
              <a:t>dies and harden</a:t>
            </a:r>
            <a:r>
              <a:rPr lang="en-US" dirty="0" smtClean="0"/>
              <a:t>, which </a:t>
            </a:r>
            <a:r>
              <a:rPr lang="en-US" b="1" dirty="0" smtClean="0">
                <a:solidFill>
                  <a:srgbClr val="002060"/>
                </a:solidFill>
              </a:rPr>
              <a:t>form hair </a:t>
            </a:r>
            <a:r>
              <a:rPr lang="en-US" dirty="0" smtClean="0">
                <a:sym typeface="Wingdings" pitchFamily="2" charset="2"/>
              </a:rPr>
              <a:t> </a:t>
            </a:r>
          </a:p>
          <a:p>
            <a:pPr marL="45720" indent="0">
              <a:buNone/>
            </a:pPr>
            <a:endParaRPr lang="en-US" dirty="0" smtClean="0">
              <a:sym typeface="Wingdings" pitchFamily="2" charset="2"/>
            </a:endParaRPr>
          </a:p>
          <a:p>
            <a:endParaRPr lang="en-S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Hair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428" y="2276872"/>
            <a:ext cx="2300674" cy="2660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887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11560" y="908720"/>
            <a:ext cx="6400800" cy="4752528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Hair erector muscles </a:t>
            </a:r>
            <a:r>
              <a:rPr lang="en-US" dirty="0" smtClean="0"/>
              <a:t>are attached to the hair follicles</a:t>
            </a:r>
          </a:p>
          <a:p>
            <a:endParaRPr lang="en-US" dirty="0" smtClean="0"/>
          </a:p>
          <a:p>
            <a:r>
              <a:rPr lang="en-US" dirty="0" smtClean="0"/>
              <a:t>These muscles can contract, causing: 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The hairs to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“stand on its ends” </a:t>
            </a:r>
          </a:p>
          <a:p>
            <a:pPr marL="45720" indent="0">
              <a:buNone/>
            </a:pPr>
            <a:r>
              <a:rPr lang="en-US" dirty="0" smtClean="0"/>
              <a:t>The skin to be raised around the hair, producing the characteristics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“goose pimples” </a:t>
            </a:r>
            <a:r>
              <a:rPr lang="en-US" dirty="0" smtClean="0"/>
              <a:t>in humans 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</a:rPr>
              <a:t>Do you know: 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</a:t>
            </a:r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Hair can be specialized for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particular purposes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. </a:t>
            </a:r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The whiskers or vibrissae of cats and dogs can help them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sense objects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. </a:t>
            </a:r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The long stiff spines of porcupines are modified hairs used for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protection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.  </a:t>
            </a:r>
            <a:endParaRPr lang="en-SG" sz="1700" dirty="0">
              <a:solidFill>
                <a:srgbClr val="C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916" y="1223539"/>
            <a:ext cx="306089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920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27584" y="1412776"/>
            <a:ext cx="6400800" cy="468052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Each sweat gland is a </a:t>
            </a:r>
            <a:r>
              <a:rPr lang="en-US" b="1" dirty="0" smtClean="0">
                <a:solidFill>
                  <a:srgbClr val="002060"/>
                </a:solidFill>
              </a:rPr>
              <a:t>coiled tube </a:t>
            </a:r>
            <a:r>
              <a:rPr lang="en-US" dirty="0" smtClean="0"/>
              <a:t>formed by a </a:t>
            </a:r>
          </a:p>
          <a:p>
            <a:pPr marL="45720" indent="0">
              <a:buNone/>
            </a:pPr>
            <a:r>
              <a:rPr lang="en-US" dirty="0" smtClean="0"/>
              <a:t>    down-growth of the epidermis </a:t>
            </a:r>
          </a:p>
          <a:p>
            <a:endParaRPr lang="en-US" dirty="0" smtClean="0"/>
          </a:p>
          <a:p>
            <a:r>
              <a:rPr lang="en-US" dirty="0" smtClean="0"/>
              <a:t>Forms a </a:t>
            </a:r>
            <a:r>
              <a:rPr lang="en-US" b="1" dirty="0" smtClean="0">
                <a:solidFill>
                  <a:srgbClr val="002060"/>
                </a:solidFill>
              </a:rPr>
              <a:t>tight knot </a:t>
            </a:r>
            <a:r>
              <a:rPr lang="en-US" dirty="0" smtClean="0"/>
              <a:t>in the dermis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2060"/>
                </a:solidFill>
              </a:rPr>
              <a:t>Richly</a:t>
            </a:r>
            <a:r>
              <a:rPr lang="en-US" dirty="0" smtClean="0"/>
              <a:t> surrounded by blood capillaries</a:t>
            </a:r>
          </a:p>
          <a:p>
            <a:endParaRPr lang="en-US" dirty="0" smtClean="0"/>
          </a:p>
          <a:p>
            <a:r>
              <a:rPr lang="en-US" dirty="0" smtClean="0"/>
              <a:t>Secreted sweat flows through a </a:t>
            </a:r>
            <a:r>
              <a:rPr lang="en-US" b="1" dirty="0" smtClean="0">
                <a:solidFill>
                  <a:srgbClr val="002060"/>
                </a:solidFill>
              </a:rPr>
              <a:t>sweat duct </a:t>
            </a:r>
            <a:r>
              <a:rPr lang="en-US" dirty="0" smtClean="0"/>
              <a:t>and a </a:t>
            </a:r>
            <a:r>
              <a:rPr lang="en-US" b="1" dirty="0" smtClean="0">
                <a:solidFill>
                  <a:srgbClr val="002060"/>
                </a:solidFill>
              </a:rPr>
              <a:t>sweat pore</a:t>
            </a:r>
            <a:r>
              <a:rPr lang="en-US" dirty="0" smtClean="0"/>
              <a:t> to the skin surface</a:t>
            </a:r>
          </a:p>
          <a:p>
            <a:endParaRPr lang="en-US" dirty="0" smtClean="0"/>
          </a:p>
          <a:p>
            <a:r>
              <a:rPr lang="en-US" dirty="0" smtClean="0"/>
              <a:t>Secreted sweat contains mainly </a:t>
            </a:r>
            <a:r>
              <a:rPr lang="en-US" b="1" dirty="0" smtClean="0">
                <a:solidFill>
                  <a:srgbClr val="002060"/>
                </a:solidFill>
              </a:rPr>
              <a:t>water, dissolved salt (sodium chloride) and small amount of urea</a:t>
            </a:r>
          </a:p>
          <a:p>
            <a:endParaRPr lang="en-US" dirty="0" smtClean="0"/>
          </a:p>
          <a:p>
            <a:r>
              <a:rPr lang="en-US" dirty="0" smtClean="0"/>
              <a:t>Sweat contains </a:t>
            </a:r>
            <a:r>
              <a:rPr lang="en-US" b="1" dirty="0" smtClean="0">
                <a:solidFill>
                  <a:srgbClr val="002060"/>
                </a:solidFill>
              </a:rPr>
              <a:t>metabolic waste products </a:t>
            </a:r>
            <a:r>
              <a:rPr lang="en-US" dirty="0" smtClean="0"/>
              <a:t>such as urea, skin is considered an </a:t>
            </a:r>
            <a:r>
              <a:rPr lang="en-US" b="1" dirty="0" smtClean="0">
                <a:solidFill>
                  <a:srgbClr val="002060"/>
                </a:solidFill>
              </a:rPr>
              <a:t>excretory organ </a:t>
            </a:r>
          </a:p>
          <a:p>
            <a:endParaRPr lang="en-S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7088" y="404813"/>
            <a:ext cx="6513512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Sweat glands 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68760"/>
            <a:ext cx="3252614" cy="2422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566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3568" y="692696"/>
            <a:ext cx="6400800" cy="442567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Sweat secretes </a:t>
            </a:r>
            <a:r>
              <a:rPr lang="en-US" b="1" dirty="0" smtClean="0">
                <a:solidFill>
                  <a:srgbClr val="002060"/>
                </a:solidFill>
              </a:rPr>
              <a:t>continuously</a:t>
            </a:r>
          </a:p>
          <a:p>
            <a:endParaRPr lang="en-US" dirty="0" smtClean="0"/>
          </a:p>
          <a:p>
            <a:r>
              <a:rPr lang="en-US" dirty="0" smtClean="0"/>
              <a:t>Amount of sweat produce, however, </a:t>
            </a:r>
            <a:r>
              <a:rPr lang="en-US" b="1" dirty="0" smtClean="0">
                <a:solidFill>
                  <a:srgbClr val="002060"/>
                </a:solidFill>
              </a:rPr>
              <a:t>varies</a:t>
            </a:r>
          </a:p>
          <a:p>
            <a:endParaRPr lang="en-US" dirty="0" smtClean="0"/>
          </a:p>
          <a:p>
            <a:r>
              <a:rPr lang="en-US" dirty="0" smtClean="0"/>
              <a:t>It may be produced in </a:t>
            </a:r>
            <a:r>
              <a:rPr lang="en-US" b="1" dirty="0" smtClean="0">
                <a:solidFill>
                  <a:srgbClr val="002060"/>
                </a:solidFill>
              </a:rPr>
              <a:t>very small quantities </a:t>
            </a:r>
            <a:r>
              <a:rPr lang="en-US" dirty="0" smtClean="0"/>
              <a:t>which </a:t>
            </a:r>
            <a:r>
              <a:rPr lang="en-US" b="1" dirty="0" smtClean="0">
                <a:solidFill>
                  <a:srgbClr val="002060"/>
                </a:solidFill>
              </a:rPr>
              <a:t>evaporates almost immediately </a:t>
            </a:r>
          </a:p>
          <a:p>
            <a:endParaRPr lang="en-US" dirty="0" smtClean="0"/>
          </a:p>
          <a:p>
            <a:r>
              <a:rPr lang="en-US" dirty="0" smtClean="0"/>
              <a:t>Or</a:t>
            </a:r>
          </a:p>
          <a:p>
            <a:endParaRPr lang="en-US" dirty="0" smtClean="0"/>
          </a:p>
          <a:p>
            <a:r>
              <a:rPr lang="en-US" dirty="0" smtClean="0"/>
              <a:t> When more sweat is produced, it appears as </a:t>
            </a:r>
            <a:r>
              <a:rPr lang="en-US" b="1" dirty="0" smtClean="0">
                <a:solidFill>
                  <a:srgbClr val="002060"/>
                </a:solidFill>
              </a:rPr>
              <a:t>droplets</a:t>
            </a:r>
            <a:r>
              <a:rPr lang="en-US" dirty="0" smtClean="0"/>
              <a:t> on your skin or as </a:t>
            </a:r>
            <a:r>
              <a:rPr lang="en-US" b="1" dirty="0" smtClean="0">
                <a:solidFill>
                  <a:srgbClr val="002060"/>
                </a:solidFill>
              </a:rPr>
              <a:t>“running streaks” of liquid </a:t>
            </a:r>
            <a:r>
              <a:rPr lang="en-US" dirty="0" smtClean="0"/>
              <a:t>in extreme cases</a:t>
            </a:r>
          </a:p>
          <a:p>
            <a:endParaRPr lang="en-US" dirty="0" smtClean="0"/>
          </a:p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Note: Sweat is a mean by which your skin regulates body temperature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052736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429000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35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79512" y="1412776"/>
            <a:ext cx="6400800" cy="417646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Parts of body that </a:t>
            </a:r>
            <a:r>
              <a:rPr lang="en-US" b="1" dirty="0" smtClean="0">
                <a:solidFill>
                  <a:srgbClr val="002060"/>
                </a:solidFill>
              </a:rPr>
              <a:t>detect changes in the </a:t>
            </a:r>
          </a:p>
          <a:p>
            <a:pPr marL="45720" indent="0">
              <a:buNone/>
            </a:pP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   environment or stimuli</a:t>
            </a:r>
            <a:r>
              <a:rPr lang="en-US" dirty="0" smtClean="0"/>
              <a:t> are called sensory receptors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2060"/>
                </a:solidFill>
              </a:rPr>
              <a:t>Nerves ending </a:t>
            </a:r>
            <a:r>
              <a:rPr lang="en-US" dirty="0" smtClean="0"/>
              <a:t>found in the epidermis and dermis 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 are </a:t>
            </a:r>
            <a:r>
              <a:rPr lang="en-US" b="1" dirty="0" smtClean="0">
                <a:solidFill>
                  <a:srgbClr val="002060"/>
                </a:solidFill>
              </a:rPr>
              <a:t>simple sensory receptors </a:t>
            </a:r>
          </a:p>
          <a:p>
            <a:endParaRPr lang="en-US" dirty="0" smtClean="0"/>
          </a:p>
          <a:p>
            <a:r>
              <a:rPr lang="en-US" dirty="0" smtClean="0"/>
              <a:t>Enable us to</a:t>
            </a:r>
            <a:r>
              <a:rPr lang="en-US" dirty="0"/>
              <a:t> </a:t>
            </a:r>
            <a:r>
              <a:rPr lang="en-US" dirty="0" smtClean="0"/>
              <a:t>sense </a:t>
            </a:r>
            <a:r>
              <a:rPr lang="en-US" b="1" dirty="0" smtClean="0">
                <a:solidFill>
                  <a:srgbClr val="002060"/>
                </a:solidFill>
              </a:rPr>
              <a:t>(PPT)- Thermoreceptors</a:t>
            </a:r>
            <a:r>
              <a:rPr lang="en-US" dirty="0" smtClean="0"/>
              <a:t>: 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Pain</a:t>
            </a:r>
            <a:endParaRPr lang="en-SG" dirty="0"/>
          </a:p>
          <a:p>
            <a:pPr>
              <a:buFont typeface="Wingdings" pitchFamily="2" charset="2"/>
              <a:buChar char="§"/>
            </a:pPr>
            <a:r>
              <a:rPr lang="en-SG" dirty="0" smtClean="0"/>
              <a:t>Pressure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Temperature changes in the external environment</a:t>
            </a:r>
          </a:p>
          <a:p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6511925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Sensory receptors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01" y="2379572"/>
            <a:ext cx="3228603" cy="356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299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99592" y="1628800"/>
            <a:ext cx="6400800" cy="3474720"/>
          </a:xfrm>
        </p:spPr>
        <p:txBody>
          <a:bodyPr/>
          <a:lstStyle/>
          <a:p>
            <a:r>
              <a:rPr lang="en-US" dirty="0" smtClean="0"/>
              <a:t>Beneath the dermis are several layers of adipose cells, where fats is stored</a:t>
            </a:r>
          </a:p>
          <a:p>
            <a:endParaRPr lang="en-US" dirty="0" smtClean="0"/>
          </a:p>
          <a:p>
            <a:r>
              <a:rPr lang="en-US" dirty="0" smtClean="0"/>
              <a:t>Fat in these cells also serves as an insulating layer, preventing heat loss </a:t>
            </a:r>
            <a:endParaRPr lang="en-S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Sub-cutaneous fat 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645024"/>
            <a:ext cx="33147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67650"/>
            <a:ext cx="333375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183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3608" y="1556792"/>
            <a:ext cx="6400800" cy="34747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Acts as: 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002060"/>
                </a:solidFill>
              </a:rPr>
              <a:t>P</a:t>
            </a:r>
            <a:r>
              <a:rPr lang="en-US" dirty="0" smtClean="0"/>
              <a:t>rotective outer covering of the body </a:t>
            </a:r>
          </a:p>
          <a:p>
            <a:r>
              <a:rPr lang="en-US" dirty="0"/>
              <a:t>A </a:t>
            </a:r>
            <a:r>
              <a:rPr lang="en-US" b="1" dirty="0" smtClean="0">
                <a:solidFill>
                  <a:srgbClr val="002060"/>
                </a:solidFill>
              </a:rPr>
              <a:t>R</a:t>
            </a:r>
            <a:r>
              <a:rPr lang="en-US" dirty="0" smtClean="0"/>
              <a:t>egulatory </a:t>
            </a:r>
            <a:r>
              <a:rPr lang="en-US" dirty="0"/>
              <a:t>of body temperature 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b="1" dirty="0" smtClean="0">
                <a:solidFill>
                  <a:srgbClr val="002060"/>
                </a:solidFill>
              </a:rPr>
              <a:t>E</a:t>
            </a:r>
            <a:r>
              <a:rPr lang="en-US" dirty="0" smtClean="0"/>
              <a:t>xcretory organ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dirty="0" smtClean="0"/>
              <a:t>ense organ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002060"/>
                </a:solidFill>
              </a:rPr>
              <a:t>S</a:t>
            </a:r>
            <a:r>
              <a:rPr lang="en-US" dirty="0" smtClean="0"/>
              <a:t>kin contains of an outer epidermis and a thick inner dermis</a:t>
            </a:r>
          </a:p>
          <a:p>
            <a:endParaRPr lang="en-US" dirty="0"/>
          </a:p>
          <a:p>
            <a:r>
              <a:rPr lang="en-US" dirty="0" smtClean="0"/>
              <a:t>In short, JUST REMEMBER: PRESS! </a:t>
            </a:r>
            <a:r>
              <a:rPr lang="en-US" dirty="0" smtClean="0">
                <a:sym typeface="Wingdings" pitchFamily="2" charset="2"/>
              </a:rPr>
              <a:t> 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00113" y="404813"/>
            <a:ext cx="6511925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Skin 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55576" y="1196752"/>
            <a:ext cx="6400800" cy="554461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How does your body </a:t>
            </a:r>
            <a:r>
              <a:rPr lang="en-US" b="1" dirty="0" smtClean="0">
                <a:solidFill>
                  <a:srgbClr val="002060"/>
                </a:solidFill>
              </a:rPr>
              <a:t>gain heat</a:t>
            </a:r>
            <a:r>
              <a:rPr lang="en-US" dirty="0" smtClean="0"/>
              <a:t>?</a:t>
            </a:r>
          </a:p>
          <a:p>
            <a:pPr marL="45720" indent="0">
              <a:buNone/>
            </a:pPr>
            <a:r>
              <a:rPr lang="en-US" b="1" dirty="0" smtClean="0">
                <a:solidFill>
                  <a:srgbClr val="002060"/>
                </a:solidFill>
              </a:rPr>
              <a:t>Definition</a:t>
            </a:r>
            <a:r>
              <a:rPr lang="en-US" dirty="0" smtClean="0"/>
              <a:t>: </a:t>
            </a: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Heat is produced within you body as a </a:t>
            </a:r>
            <a:r>
              <a:rPr lang="en-US" b="1" dirty="0" smtClean="0">
                <a:solidFill>
                  <a:srgbClr val="002060"/>
                </a:solidFill>
              </a:rPr>
              <a:t>result of metabolic activities </a:t>
            </a:r>
            <a:r>
              <a:rPr lang="en-US" dirty="0" smtClean="0"/>
              <a:t>such as tissue respiration </a:t>
            </a:r>
          </a:p>
          <a:p>
            <a:endParaRPr lang="en-US" dirty="0" smtClean="0"/>
          </a:p>
          <a:p>
            <a:r>
              <a:rPr lang="en-US" dirty="0" smtClean="0"/>
              <a:t>Lots of tissue respiration takes place in the </a:t>
            </a:r>
            <a:r>
              <a:rPr lang="en-US" b="1" dirty="0" smtClean="0">
                <a:solidFill>
                  <a:srgbClr val="002060"/>
                </a:solidFill>
              </a:rPr>
              <a:t>muscles and liver</a:t>
            </a:r>
          </a:p>
          <a:p>
            <a:endParaRPr lang="en-US" dirty="0" smtClean="0"/>
          </a:p>
          <a:p>
            <a:r>
              <a:rPr lang="en-US" dirty="0" smtClean="0"/>
              <a:t>Thus, large amount of heat are </a:t>
            </a:r>
            <a:r>
              <a:rPr lang="en-US" b="1" dirty="0" smtClean="0">
                <a:solidFill>
                  <a:srgbClr val="002060"/>
                </a:solidFill>
              </a:rPr>
              <a:t>set free</a:t>
            </a:r>
            <a:r>
              <a:rPr lang="en-US" dirty="0" smtClean="0"/>
              <a:t> in these organs</a:t>
            </a:r>
          </a:p>
          <a:p>
            <a:endParaRPr lang="en-US" dirty="0" smtClean="0"/>
          </a:p>
          <a:p>
            <a:r>
              <a:rPr lang="en-US" dirty="0" smtClean="0"/>
              <a:t>Heat is then </a:t>
            </a:r>
            <a:r>
              <a:rPr lang="en-US" b="1" dirty="0" smtClean="0">
                <a:solidFill>
                  <a:srgbClr val="002060"/>
                </a:solidFill>
              </a:rPr>
              <a:t>distributed</a:t>
            </a:r>
            <a:r>
              <a:rPr lang="en-US" dirty="0" smtClean="0"/>
              <a:t> to all parts of your body by the </a:t>
            </a:r>
            <a:r>
              <a:rPr lang="en-US" b="1" dirty="0" smtClean="0">
                <a:solidFill>
                  <a:srgbClr val="002060"/>
                </a:solidFill>
              </a:rPr>
              <a:t>blood</a:t>
            </a:r>
          </a:p>
          <a:p>
            <a:pPr marL="45720" indent="0">
              <a:buNone/>
            </a:pPr>
            <a:endParaRPr lang="en-US" sz="1700" dirty="0" smtClean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</a:rPr>
              <a:t>Do you know: 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 </a:t>
            </a:r>
            <a:endParaRPr lang="en-US" sz="17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1700" dirty="0" smtClean="0">
                <a:solidFill>
                  <a:srgbClr val="C00000"/>
                </a:solidFill>
              </a:rPr>
              <a:t>You can also gain </a:t>
            </a:r>
            <a:r>
              <a:rPr lang="en-US" sz="1700" b="1" dirty="0" smtClean="0">
                <a:solidFill>
                  <a:srgbClr val="C00000"/>
                </a:solidFill>
              </a:rPr>
              <a:t>extra heat </a:t>
            </a:r>
            <a:r>
              <a:rPr lang="en-US" sz="1700" dirty="0" smtClean="0">
                <a:solidFill>
                  <a:srgbClr val="C00000"/>
                </a:solidFill>
              </a:rPr>
              <a:t>by eating hot food, exercising, from the sun’s radiation or from warm air on very hot days </a:t>
            </a:r>
          </a:p>
          <a:p>
            <a:pPr>
              <a:buFont typeface="Wingdings" pitchFamily="2" charset="2"/>
              <a:buChar char="§"/>
            </a:pPr>
            <a:r>
              <a:rPr lang="en-US" sz="1700" dirty="0" smtClean="0">
                <a:solidFill>
                  <a:srgbClr val="C00000"/>
                </a:solidFill>
              </a:rPr>
              <a:t>If these heat is not lost to the surrounding, you may die of </a:t>
            </a:r>
            <a:r>
              <a:rPr lang="en-US" sz="1700" b="1" dirty="0" smtClean="0">
                <a:solidFill>
                  <a:srgbClr val="C00000"/>
                </a:solidFill>
              </a:rPr>
              <a:t>overheating</a:t>
            </a:r>
            <a:r>
              <a:rPr lang="en-US" sz="1700" dirty="0">
                <a:solidFill>
                  <a:srgbClr val="C00000"/>
                </a:solidFill>
              </a:rPr>
              <a:t> </a:t>
            </a:r>
            <a:endParaRPr lang="en-US" sz="1700" dirty="0" smtClean="0">
              <a:solidFill>
                <a:srgbClr val="C0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Heat Production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772816"/>
            <a:ext cx="1365754" cy="2033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978" y="4221088"/>
            <a:ext cx="1676389" cy="234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347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1592795"/>
            <a:ext cx="8136904" cy="4680521"/>
          </a:xfrm>
        </p:spPr>
        <p:txBody>
          <a:bodyPr>
            <a:noAutofit/>
          </a:bodyPr>
          <a:lstStyle/>
          <a:p>
            <a:r>
              <a:rPr lang="en-US" sz="2400" dirty="0" smtClean="0"/>
              <a:t>Emperor Penguin, largest of all Penguins, live in Antarctica. These birds breed in extremely low temperature that can drop to -40 degree Celsius. </a:t>
            </a:r>
          </a:p>
          <a:p>
            <a:endParaRPr lang="en-US" sz="2400" dirty="0" smtClean="0"/>
          </a:p>
          <a:p>
            <a:r>
              <a:rPr lang="en-US" sz="2400" dirty="0" smtClean="0"/>
              <a:t>The egg laid by the female is handed over to the male for incubation, and the egg cannot touch the ground or it will freeze immediately!</a:t>
            </a:r>
          </a:p>
          <a:p>
            <a:pPr algn="ctr"/>
            <a:endParaRPr lang="en-US" sz="5000" u="sng" dirty="0" smtClean="0"/>
          </a:p>
          <a:p>
            <a:r>
              <a:rPr lang="en-US" sz="5000" u="sng" dirty="0" smtClean="0"/>
              <a:t>How do they do this? </a:t>
            </a:r>
            <a:endParaRPr lang="en-SG" sz="50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620688"/>
            <a:ext cx="68407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u="sng" dirty="0" smtClean="0"/>
              <a:t>Small Facts</a:t>
            </a:r>
            <a:endParaRPr lang="en-SG" sz="5000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065917"/>
            <a:ext cx="2267744" cy="274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32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99592" y="1192376"/>
            <a:ext cx="6400800" cy="569300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How does your body </a:t>
            </a:r>
            <a:r>
              <a:rPr lang="en-US" b="1" dirty="0" smtClean="0">
                <a:solidFill>
                  <a:srgbClr val="002060"/>
                </a:solidFill>
              </a:rPr>
              <a:t>lose heat</a:t>
            </a:r>
            <a:r>
              <a:rPr lang="en-US" dirty="0" smtClean="0"/>
              <a:t>? </a:t>
            </a:r>
          </a:p>
          <a:p>
            <a:pPr marL="45720" indent="0">
              <a:buNone/>
            </a:pPr>
            <a:r>
              <a:rPr lang="en-US" dirty="0" smtClean="0"/>
              <a:t>Heat is lost: 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Through you skin by </a:t>
            </a:r>
            <a:r>
              <a:rPr lang="en-US" b="1" dirty="0" smtClean="0">
                <a:solidFill>
                  <a:srgbClr val="002060"/>
                </a:solidFill>
              </a:rPr>
              <a:t>radiation, convection and to a limited extent, conduction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By </a:t>
            </a:r>
            <a:r>
              <a:rPr lang="en-US" b="1" dirty="0" smtClean="0">
                <a:solidFill>
                  <a:srgbClr val="002060"/>
                </a:solidFill>
              </a:rPr>
              <a:t>evaporation</a:t>
            </a:r>
            <a:r>
              <a:rPr lang="en-US" dirty="0" smtClean="0"/>
              <a:t> of sweat from the surface if your skin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In the </a:t>
            </a:r>
            <a:r>
              <a:rPr lang="en-US" b="1" dirty="0" err="1" smtClean="0">
                <a:solidFill>
                  <a:srgbClr val="002060"/>
                </a:solidFill>
              </a:rPr>
              <a:t>faeces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2060"/>
                </a:solidFill>
              </a:rPr>
              <a:t>urine</a:t>
            </a:r>
            <a:r>
              <a:rPr lang="en-US" dirty="0" smtClean="0"/>
              <a:t> and in the </a:t>
            </a:r>
            <a:r>
              <a:rPr lang="en-US" b="1" dirty="0" smtClean="0">
                <a:solidFill>
                  <a:srgbClr val="002060"/>
                </a:solidFill>
              </a:rPr>
              <a:t>air</a:t>
            </a:r>
            <a:r>
              <a:rPr lang="en-US" dirty="0" smtClean="0"/>
              <a:t> that is exhaled </a:t>
            </a:r>
          </a:p>
          <a:p>
            <a:pPr marL="45720" indent="0">
              <a:buNone/>
            </a:pPr>
            <a:endParaRPr lang="en-US" sz="1700" dirty="0" smtClean="0">
              <a:solidFill>
                <a:srgbClr val="C00000"/>
              </a:solidFill>
            </a:endParaRPr>
          </a:p>
          <a:p>
            <a:pPr marL="45720" indent="0">
              <a:buNone/>
            </a:pPr>
            <a:r>
              <a:rPr lang="en-US" sz="1700" dirty="0" smtClean="0">
                <a:solidFill>
                  <a:srgbClr val="C00000"/>
                </a:solidFill>
              </a:rPr>
              <a:t>Do you know: 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 </a:t>
            </a:r>
          </a:p>
          <a:p>
            <a:pPr>
              <a:buFont typeface="Wingdings" pitchFamily="2" charset="2"/>
              <a:buChar char="§"/>
            </a:pP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Certain parts of your skin contain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shunt vessels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. These vessels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connect 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the skin arterioles with the venules. </a:t>
            </a:r>
          </a:p>
          <a:p>
            <a:pPr>
              <a:buFont typeface="Wingdings" pitchFamily="2" charset="2"/>
              <a:buChar char="§"/>
            </a:pPr>
            <a:endParaRPr lang="en-US" sz="1700" dirty="0" smtClean="0">
              <a:solidFill>
                <a:srgbClr val="C000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They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control 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the amount of blood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flowing 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through your skin capillaries. </a:t>
            </a:r>
          </a:p>
          <a:p>
            <a:pPr>
              <a:buFont typeface="Wingdings" pitchFamily="2" charset="2"/>
              <a:buChar char="§"/>
            </a:pPr>
            <a:endParaRPr lang="en-US" sz="1700" dirty="0" smtClean="0">
              <a:solidFill>
                <a:srgbClr val="C000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When shunt vessels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constrict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,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more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 blood reaches the capillaries in your skin, which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increase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 the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amount of heat loss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. When shunt vessels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dilate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 to allow more blood to enter them,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less blood flows 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to the capillaries in your skin, thereby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decreasing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 the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amount of heat loss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. Hence, shunt vessels </a:t>
            </a:r>
            <a:r>
              <a:rPr lang="en-US" sz="1700" b="1" dirty="0" smtClean="0">
                <a:solidFill>
                  <a:srgbClr val="C00000"/>
                </a:solidFill>
                <a:sym typeface="Wingdings" pitchFamily="2" charset="2"/>
              </a:rPr>
              <a:t>affect heat loss </a:t>
            </a:r>
            <a:r>
              <a:rPr lang="en-US" sz="1700" dirty="0" smtClean="0">
                <a:solidFill>
                  <a:srgbClr val="C00000"/>
                </a:solidFill>
                <a:sym typeface="Wingdings" pitchFamily="2" charset="2"/>
              </a:rPr>
              <a:t>through skin surface. </a:t>
            </a:r>
            <a:r>
              <a:rPr lang="en-US" sz="1700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Heat Loss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0959">
            <a:off x="7141275" y="1176495"/>
            <a:ext cx="1697900" cy="127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5565">
            <a:off x="7141831" y="4437517"/>
            <a:ext cx="1885762" cy="98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451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71600" y="1412776"/>
            <a:ext cx="6400800" cy="347472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Hypothalamus</a:t>
            </a:r>
            <a:r>
              <a:rPr lang="en-US" dirty="0" smtClean="0"/>
              <a:t> in our brain </a:t>
            </a:r>
            <a:r>
              <a:rPr lang="en-US" b="1" dirty="0" smtClean="0">
                <a:solidFill>
                  <a:srgbClr val="002060"/>
                </a:solidFill>
              </a:rPr>
              <a:t>monitors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2060"/>
                </a:solidFill>
              </a:rPr>
              <a:t>regulates </a:t>
            </a:r>
            <a:r>
              <a:rPr lang="en-US" dirty="0" smtClean="0"/>
              <a:t>body temperature</a:t>
            </a:r>
          </a:p>
          <a:p>
            <a:endParaRPr lang="en-US" dirty="0" smtClean="0"/>
          </a:p>
          <a:p>
            <a:r>
              <a:rPr lang="en-US" dirty="0" smtClean="0"/>
              <a:t>Hypothalamus </a:t>
            </a:r>
            <a:r>
              <a:rPr lang="en-US" b="1" dirty="0" smtClean="0">
                <a:solidFill>
                  <a:srgbClr val="002060"/>
                </a:solidFill>
              </a:rPr>
              <a:t>receives information </a:t>
            </a:r>
            <a:r>
              <a:rPr lang="en-US" dirty="0" smtClean="0"/>
              <a:t>about temperature </a:t>
            </a:r>
            <a:r>
              <a:rPr lang="en-US" b="1" dirty="0" smtClean="0">
                <a:solidFill>
                  <a:srgbClr val="002060"/>
                </a:solidFill>
              </a:rPr>
              <a:t>changes</a:t>
            </a:r>
            <a:r>
              <a:rPr lang="en-US" dirty="0" smtClean="0"/>
              <a:t> in the </a:t>
            </a:r>
            <a:r>
              <a:rPr lang="en-US" b="1" dirty="0" smtClean="0">
                <a:solidFill>
                  <a:srgbClr val="002060"/>
                </a:solidFill>
              </a:rPr>
              <a:t>external environment</a:t>
            </a:r>
            <a:r>
              <a:rPr lang="en-SG" b="1" dirty="0" smtClean="0">
                <a:solidFill>
                  <a:srgbClr val="002060"/>
                </a:solidFill>
              </a:rPr>
              <a:t> </a:t>
            </a:r>
            <a:r>
              <a:rPr lang="en-SG" dirty="0" smtClean="0"/>
              <a:t>from </a:t>
            </a:r>
            <a:r>
              <a:rPr lang="en-SG" b="1" dirty="0" smtClean="0">
                <a:solidFill>
                  <a:srgbClr val="002060"/>
                </a:solidFill>
              </a:rPr>
              <a:t>temperature receptors </a:t>
            </a:r>
            <a:r>
              <a:rPr lang="en-SG" dirty="0" smtClean="0"/>
              <a:t>in skin</a:t>
            </a:r>
          </a:p>
          <a:p>
            <a:endParaRPr lang="en-US" dirty="0" smtClean="0"/>
          </a:p>
          <a:p>
            <a:r>
              <a:rPr lang="en-US" dirty="0" smtClean="0"/>
              <a:t>Also monitors </a:t>
            </a:r>
            <a:r>
              <a:rPr lang="en-US" b="1" dirty="0" smtClean="0">
                <a:solidFill>
                  <a:srgbClr val="002060"/>
                </a:solidFill>
              </a:rPr>
              <a:t>temperature of blood </a:t>
            </a:r>
            <a:r>
              <a:rPr lang="en-US" dirty="0" smtClean="0"/>
              <a:t>passing through it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065591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Regulating body temperature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7533">
            <a:off x="755576" y="4725144"/>
            <a:ext cx="1877207" cy="206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9286">
            <a:off x="5148064" y="4560276"/>
            <a:ext cx="2016224" cy="2030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8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8092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Human body temperature rises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53124629"/>
              </p:ext>
            </p:extLst>
          </p:nvPr>
        </p:nvGraphicFramePr>
        <p:xfrm>
          <a:off x="539552" y="1124744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563888" y="3187293"/>
            <a:ext cx="2088232" cy="1056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58563">
            <a:off x="3501252" y="3305082"/>
            <a:ext cx="2474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Negative Feedback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13025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8092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Human body temperature falls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78449218"/>
              </p:ext>
            </p:extLst>
          </p:nvPr>
        </p:nvGraphicFramePr>
        <p:xfrm>
          <a:off x="539552" y="1124744"/>
          <a:ext cx="820891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563888" y="3187293"/>
            <a:ext cx="2088232" cy="10569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658563">
            <a:off x="3501252" y="3305082"/>
            <a:ext cx="2474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Negative Feedback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05481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71600" y="1484784"/>
            <a:ext cx="6400800" cy="3474720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Constant body temperature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Extra heat produced is </a:t>
            </a:r>
            <a:r>
              <a:rPr lang="en-US" b="1" dirty="0" smtClean="0">
                <a:solidFill>
                  <a:srgbClr val="002060"/>
                </a:solidFill>
              </a:rPr>
              <a:t>removed at a faster rate </a:t>
            </a:r>
            <a:r>
              <a:rPr lang="en-US" dirty="0" smtClean="0"/>
              <a:t>so that there is no appreciable rise in body temperature 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Heat is </a:t>
            </a:r>
            <a:r>
              <a:rPr lang="en-US" b="1" dirty="0" smtClean="0">
                <a:solidFill>
                  <a:srgbClr val="002060"/>
                </a:solidFill>
              </a:rPr>
              <a:t>gained at a faster rate</a:t>
            </a:r>
            <a:r>
              <a:rPr lang="en-US" dirty="0" smtClean="0"/>
              <a:t> when surrounding temperature drops too low </a:t>
            </a:r>
          </a:p>
          <a:p>
            <a:endParaRPr lang="en-SG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6512511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Results</a:t>
            </a:r>
            <a:endParaRPr lang="en-SG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50202"/>
            <a:ext cx="2808312" cy="186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467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0711694">
            <a:off x="561770" y="2613392"/>
            <a:ext cx="8020465" cy="16312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en-US" sz="100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Thank You !</a:t>
            </a:r>
            <a:r>
              <a:rPr lang="en-US" sz="10000" b="1" cap="none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  <a:sym typeface="Wingdings" pitchFamily="2" charset="2"/>
              </a:rPr>
              <a:t> </a:t>
            </a:r>
            <a:endParaRPr lang="en-US" sz="10000" b="1" cap="none" spc="0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3640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840760" cy="1143000"/>
          </a:xfrm>
        </p:spPr>
        <p:txBody>
          <a:bodyPr/>
          <a:lstStyle/>
          <a:p>
            <a:pPr algn="ctr"/>
            <a:r>
              <a:rPr lang="en-US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Homeostasis</a:t>
            </a:r>
            <a:endParaRPr lang="en-SG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87624" y="1484784"/>
            <a:ext cx="6840760" cy="4464496"/>
          </a:xfrm>
        </p:spPr>
        <p:txBody>
          <a:bodyPr>
            <a:normAutofit/>
          </a:bodyPr>
          <a:lstStyle/>
          <a:p>
            <a:r>
              <a:rPr lang="en-US" dirty="0" smtClean="0"/>
              <a:t>Definition: </a:t>
            </a:r>
          </a:p>
          <a:p>
            <a:pPr marL="45720" indent="0">
              <a:buNone/>
            </a:pPr>
            <a:r>
              <a:rPr lang="en-US" dirty="0" smtClean="0"/>
              <a:t>Homeostasis is the </a:t>
            </a:r>
            <a:r>
              <a:rPr lang="en-US" b="1" u="sng" dirty="0" smtClean="0"/>
              <a:t>maintenance of a constant internal environment. </a:t>
            </a:r>
          </a:p>
          <a:p>
            <a:pPr marL="45720" indent="0">
              <a:buNone/>
            </a:pPr>
            <a:endParaRPr lang="en-US" dirty="0" smtClean="0"/>
          </a:p>
          <a:p>
            <a:r>
              <a:rPr lang="en-US" dirty="0" smtClean="0"/>
              <a:t>Why is there a need for this? 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Conditions outside our body are </a:t>
            </a:r>
            <a:r>
              <a:rPr lang="en-US" dirty="0" smtClean="0">
                <a:solidFill>
                  <a:srgbClr val="FF0000"/>
                </a:solidFill>
              </a:rPr>
              <a:t>constantly changing</a:t>
            </a:r>
            <a:r>
              <a:rPr lang="en-US" dirty="0" smtClean="0"/>
              <a:t>. </a:t>
            </a:r>
          </a:p>
          <a:p>
            <a:pPr marL="45720" indent="0">
              <a:buNone/>
            </a:pPr>
            <a:r>
              <a:rPr lang="en-US" dirty="0" smtClean="0"/>
              <a:t>Body cells, however, must be kept at </a:t>
            </a:r>
            <a:r>
              <a:rPr lang="en-US" dirty="0" smtClean="0">
                <a:solidFill>
                  <a:srgbClr val="FF0000"/>
                </a:solidFill>
              </a:rPr>
              <a:t>constant temperature</a:t>
            </a:r>
            <a:r>
              <a:rPr lang="en-US" dirty="0" smtClean="0"/>
              <a:t> and bathed in tissue fluid that is kept at a </a:t>
            </a:r>
            <a:r>
              <a:rPr lang="en-US" dirty="0" smtClean="0">
                <a:solidFill>
                  <a:srgbClr val="FF0000"/>
                </a:solidFill>
              </a:rPr>
              <a:t>constant pH and water potential. </a:t>
            </a:r>
            <a:endParaRPr lang="en-US" dirty="0">
              <a:solidFill>
                <a:srgbClr val="FF0000"/>
              </a:solidFill>
            </a:endParaRP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56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7848872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Constant body temperature </a:t>
            </a:r>
            <a:endParaRPr lang="en-SG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3608" y="1484784"/>
            <a:ext cx="7128792" cy="34747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002060"/>
                </a:solidFill>
              </a:rPr>
              <a:t>Enzymes</a:t>
            </a:r>
            <a:r>
              <a:rPr lang="en-US" dirty="0" smtClean="0"/>
              <a:t> in our body can only work within </a:t>
            </a:r>
            <a:r>
              <a:rPr lang="en-US" b="1" dirty="0" smtClean="0">
                <a:solidFill>
                  <a:srgbClr val="002060"/>
                </a:solidFill>
              </a:rPr>
              <a:t>certain temperatures. </a:t>
            </a:r>
          </a:p>
          <a:p>
            <a:endParaRPr lang="en-US" dirty="0" smtClean="0"/>
          </a:p>
          <a:p>
            <a:r>
              <a:rPr lang="en-US" dirty="0" smtClean="0"/>
              <a:t>Thus, </a:t>
            </a:r>
            <a:r>
              <a:rPr lang="en-US" b="1" dirty="0" smtClean="0">
                <a:solidFill>
                  <a:srgbClr val="002060"/>
                </a:solidFill>
              </a:rPr>
              <a:t>changes</a:t>
            </a:r>
            <a:r>
              <a:rPr lang="en-US" dirty="0" smtClean="0"/>
              <a:t> in body temperature too drastically may result in </a:t>
            </a:r>
            <a:r>
              <a:rPr lang="en-US" b="1" dirty="0" smtClean="0">
                <a:solidFill>
                  <a:srgbClr val="002060"/>
                </a:solidFill>
              </a:rPr>
              <a:t>enzyme inactivation or even denaturation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An example will be </a:t>
            </a:r>
            <a:r>
              <a:rPr lang="en-US" b="1" dirty="0" smtClean="0">
                <a:solidFill>
                  <a:srgbClr val="002060"/>
                </a:solidFill>
              </a:rPr>
              <a:t>high fever</a:t>
            </a:r>
            <a:r>
              <a:rPr lang="en-US" dirty="0" smtClean="0"/>
              <a:t>, that is people suffering from high fever must consult doctors as high fever is highly fatal!   </a:t>
            </a:r>
            <a:endParaRPr lang="en-SG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6021288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b="1" dirty="0" smtClean="0"/>
              <a:t>Note:  </a:t>
            </a:r>
            <a:r>
              <a:rPr lang="en-SG" dirty="0" smtClean="0"/>
              <a:t>Denaturation </a:t>
            </a:r>
            <a:r>
              <a:rPr lang="en-SG" dirty="0"/>
              <a:t>is a process in which proteins or nucleic acids lose their tertiary structure and secondary </a:t>
            </a:r>
            <a:r>
              <a:rPr lang="en-SG" dirty="0" smtClean="0"/>
              <a:t>structure. </a:t>
            </a:r>
            <a:endParaRPr lang="en-S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41845"/>
            <a:ext cx="2143125" cy="157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10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568952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Constant pH and water potential </a:t>
            </a:r>
            <a:endParaRPr lang="en-SG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793" y="2399750"/>
            <a:ext cx="187020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9552" y="1577670"/>
            <a:ext cx="6840760" cy="446449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Drastic change in the </a:t>
            </a:r>
            <a:r>
              <a:rPr lang="en-US" b="1" dirty="0" smtClean="0">
                <a:solidFill>
                  <a:srgbClr val="002060"/>
                </a:solidFill>
              </a:rPr>
              <a:t>pH of tissue fluid </a:t>
            </a:r>
            <a:r>
              <a:rPr lang="en-US" dirty="0" smtClean="0"/>
              <a:t>will </a:t>
            </a:r>
            <a:r>
              <a:rPr lang="en-US" b="1" dirty="0" smtClean="0">
                <a:solidFill>
                  <a:srgbClr val="002060"/>
                </a:solidFill>
              </a:rPr>
              <a:t>affect enzyme reaction</a:t>
            </a:r>
            <a:r>
              <a:rPr lang="en-US" dirty="0" smtClean="0"/>
              <a:t> in the tissue cells and harm our body. </a:t>
            </a:r>
          </a:p>
          <a:p>
            <a:endParaRPr lang="en-US" dirty="0" smtClean="0"/>
          </a:p>
          <a:p>
            <a:r>
              <a:rPr lang="en-US" dirty="0" smtClean="0"/>
              <a:t>Composition of tissue fluid must be kept within </a:t>
            </a:r>
            <a:r>
              <a:rPr lang="en-US" b="1" dirty="0" smtClean="0">
                <a:solidFill>
                  <a:srgbClr val="002060"/>
                </a:solidFill>
              </a:rPr>
              <a:t>very narrow limits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en-US" dirty="0" smtClean="0"/>
              <a:t> thus, any drastic change in water potential will affect our cells.  </a:t>
            </a:r>
          </a:p>
          <a:p>
            <a:endParaRPr lang="en-US" dirty="0"/>
          </a:p>
          <a:p>
            <a:r>
              <a:rPr lang="en-US" sz="1600" dirty="0" smtClean="0">
                <a:solidFill>
                  <a:srgbClr val="C00000"/>
                </a:solidFill>
              </a:rPr>
              <a:t>Do you know: </a:t>
            </a: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</a:t>
            </a:r>
          </a:p>
          <a:p>
            <a:pPr marL="45720" indent="0">
              <a:buNone/>
            </a:pP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Your kidneys help you regulate the water potential (osmotic pressure) in your blood.</a:t>
            </a:r>
          </a:p>
          <a:p>
            <a:pPr marL="45720" indent="0">
              <a:buNone/>
            </a:pPr>
            <a:r>
              <a:rPr lang="en-US" sz="1600" dirty="0" smtClean="0">
                <a:solidFill>
                  <a:srgbClr val="C00000"/>
                </a:solidFill>
                <a:sym typeface="Wingdings" pitchFamily="2" charset="2"/>
              </a:rPr>
              <a:t>When water potential increases, the osmotic pressure of blood will decrease and vice versa.</a:t>
            </a:r>
          </a:p>
        </p:txBody>
      </p:sp>
    </p:spTree>
    <p:extLst>
      <p:ext uri="{BB962C8B-B14F-4D97-AF65-F5344CB8AC3E}">
        <p14:creationId xmlns:p14="http://schemas.microsoft.com/office/powerpoint/2010/main" val="47058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000" y="188640"/>
            <a:ext cx="8892480" cy="1143000"/>
          </a:xfrm>
        </p:spPr>
        <p:txBody>
          <a:bodyPr/>
          <a:lstStyle/>
          <a:p>
            <a:r>
              <a:rPr lang="en-US" sz="4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Homeostatic control of water potential </a:t>
            </a:r>
            <a:endParaRPr lang="en-SG" sz="4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08207409"/>
              </p:ext>
            </p:extLst>
          </p:nvPr>
        </p:nvGraphicFramePr>
        <p:xfrm>
          <a:off x="539552" y="1052736"/>
          <a:ext cx="842493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428384" y="3789040"/>
            <a:ext cx="200771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154325">
            <a:off x="3308461" y="404726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Negative Feedback</a:t>
            </a:r>
            <a:endParaRPr lang="en-SG" dirty="0"/>
          </a:p>
        </p:txBody>
      </p:sp>
      <p:sp>
        <p:nvSpPr>
          <p:cNvPr id="3" name="TextBox 2"/>
          <p:cNvSpPr txBox="1"/>
          <p:nvPr/>
        </p:nvSpPr>
        <p:spPr>
          <a:xfrm>
            <a:off x="6084168" y="1191675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When water potential decreases</a:t>
            </a:r>
            <a:endParaRPr lang="en-SG" b="1" dirty="0"/>
          </a:p>
        </p:txBody>
      </p:sp>
    </p:spTree>
    <p:extLst>
      <p:ext uri="{BB962C8B-B14F-4D97-AF65-F5344CB8AC3E}">
        <p14:creationId xmlns:p14="http://schemas.microsoft.com/office/powerpoint/2010/main" val="263218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000" y="188640"/>
            <a:ext cx="8892480" cy="1143000"/>
          </a:xfrm>
        </p:spPr>
        <p:txBody>
          <a:bodyPr/>
          <a:lstStyle/>
          <a:p>
            <a:r>
              <a:rPr lang="en-US" sz="4200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rgbClr val="FF0000"/>
                </a:solidFill>
              </a:rPr>
              <a:t>Homeostatic control of water potential </a:t>
            </a:r>
            <a:endParaRPr lang="en-SG" sz="4200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96649194"/>
              </p:ext>
            </p:extLst>
          </p:nvPr>
        </p:nvGraphicFramePr>
        <p:xfrm>
          <a:off x="539552" y="1052736"/>
          <a:ext cx="8424936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Arrow Connector 5"/>
          <p:cNvCxnSpPr/>
          <p:nvPr/>
        </p:nvCxnSpPr>
        <p:spPr>
          <a:xfrm>
            <a:off x="3428384" y="3789040"/>
            <a:ext cx="200771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154325">
            <a:off x="3308461" y="404726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Negative Feedback</a:t>
            </a:r>
            <a:endParaRPr lang="en-SG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1191675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When water potential increases</a:t>
            </a:r>
            <a:endParaRPr lang="en-SG" b="1" dirty="0"/>
          </a:p>
        </p:txBody>
      </p:sp>
    </p:spTree>
    <p:extLst>
      <p:ext uri="{BB962C8B-B14F-4D97-AF65-F5344CB8AC3E}">
        <p14:creationId xmlns:p14="http://schemas.microsoft.com/office/powerpoint/2010/main" val="335848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5760640" cy="1143000"/>
          </a:xfrm>
        </p:spPr>
        <p:txBody>
          <a:bodyPr/>
          <a:lstStyle/>
          <a:p>
            <a:r>
              <a:rPr lang="en-US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Need for </a:t>
            </a:r>
            <a:r>
              <a:rPr lang="en-US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h</a:t>
            </a:r>
            <a:r>
              <a:rPr lang="en-US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FF0000"/>
                </a:solidFill>
              </a:rPr>
              <a:t>omeostasis</a:t>
            </a:r>
            <a:endParaRPr lang="en-SG" dirty="0">
              <a:ln>
                <a:solidFill>
                  <a:schemeClr val="accent3">
                    <a:lumMod val="75000"/>
                  </a:schemeClr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15616" y="1484784"/>
            <a:ext cx="7488832" cy="32403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Homeostasis is the </a:t>
            </a:r>
            <a:r>
              <a:rPr lang="en-US" b="1" dirty="0" smtClean="0">
                <a:solidFill>
                  <a:srgbClr val="002060"/>
                </a:solidFill>
              </a:rPr>
              <a:t>process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that keeps body temperature </a:t>
            </a:r>
            <a:r>
              <a:rPr lang="en-US" b="1" dirty="0" smtClean="0">
                <a:solidFill>
                  <a:srgbClr val="002060"/>
                </a:solidFill>
              </a:rPr>
              <a:t>constant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2060"/>
                </a:solidFill>
              </a:rPr>
              <a:t>ensures</a:t>
            </a:r>
            <a:r>
              <a:rPr lang="en-US" dirty="0" smtClean="0"/>
              <a:t> that the </a:t>
            </a:r>
            <a:r>
              <a:rPr lang="en-US" b="1" dirty="0" smtClean="0">
                <a:solidFill>
                  <a:srgbClr val="002060"/>
                </a:solidFill>
              </a:rPr>
              <a:t>composition of the body fluids </a:t>
            </a:r>
            <a:r>
              <a:rPr lang="en-US" dirty="0" smtClean="0"/>
              <a:t>is kept within </a:t>
            </a:r>
            <a:r>
              <a:rPr lang="en-US" b="1" dirty="0" smtClean="0">
                <a:solidFill>
                  <a:srgbClr val="002060"/>
                </a:solidFill>
              </a:rPr>
              <a:t>narrow limits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By ensuring a </a:t>
            </a:r>
            <a:r>
              <a:rPr lang="en-US" b="1" dirty="0" smtClean="0">
                <a:solidFill>
                  <a:srgbClr val="002060"/>
                </a:solidFill>
              </a:rPr>
              <a:t>relatively stable </a:t>
            </a:r>
            <a:r>
              <a:rPr lang="en-US" dirty="0" smtClean="0"/>
              <a:t>internal environment, homeostasis allows an organism: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To be </a:t>
            </a:r>
            <a:r>
              <a:rPr lang="en-US" b="1" dirty="0" smtClean="0">
                <a:solidFill>
                  <a:srgbClr val="002060"/>
                </a:solidFill>
              </a:rPr>
              <a:t>independent</a:t>
            </a:r>
            <a:r>
              <a:rPr lang="en-US" dirty="0" smtClean="0"/>
              <a:t> from changes of external environment.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Changes include blood and tissue fluid (mammals). </a:t>
            </a:r>
          </a:p>
          <a:p>
            <a:pPr marL="4572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</a:p>
          <a:p>
            <a:endParaRPr lang="en-S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517713"/>
            <a:ext cx="2952328" cy="1963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420932"/>
            <a:ext cx="1728192" cy="2156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07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ool theme">
      <a:majorFont>
        <a:latin typeface="Throw My Hands Up in the Air"/>
        <a:ea typeface=""/>
        <a:cs typeface=""/>
      </a:majorFont>
      <a:minorFont>
        <a:latin typeface="Myriad Pro"/>
        <a:ea typeface=""/>
        <a:cs typeface="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540</TotalTime>
  <Words>2081</Words>
  <Application>Microsoft Office PowerPoint</Application>
  <PresentationFormat>On-screen Show (4:3)</PresentationFormat>
  <Paragraphs>328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Slipstream</vt:lpstr>
      <vt:lpstr>Homeostasis</vt:lpstr>
      <vt:lpstr>Overall Outline</vt:lpstr>
      <vt:lpstr>PowerPoint Presentation</vt:lpstr>
      <vt:lpstr>Homeostasis</vt:lpstr>
      <vt:lpstr>Constant body temperature </vt:lpstr>
      <vt:lpstr>Constant pH and water potential </vt:lpstr>
      <vt:lpstr>Homeostatic control of water potential </vt:lpstr>
      <vt:lpstr>Homeostatic control of water potential </vt:lpstr>
      <vt:lpstr>Need for homeostasis</vt:lpstr>
      <vt:lpstr>Homeostasis negative feedback</vt:lpstr>
      <vt:lpstr>PowerPoint Presentation</vt:lpstr>
      <vt:lpstr>Homeostasis Occurrence</vt:lpstr>
      <vt:lpstr>Principle of homeostasis</vt:lpstr>
      <vt:lpstr>Principle of homeostasis</vt:lpstr>
      <vt:lpstr>Examples of homeostasis in human</vt:lpstr>
      <vt:lpstr>Blood glucose concentration rises</vt:lpstr>
      <vt:lpstr>Blood glucose concentration falls</vt:lpstr>
      <vt:lpstr>Structure of mammalian skin </vt:lpstr>
      <vt:lpstr>Structure of mammalian skin </vt:lpstr>
      <vt:lpstr>Dermis</vt:lpstr>
      <vt:lpstr>Blood vessels in skin</vt:lpstr>
      <vt:lpstr>Hair</vt:lpstr>
      <vt:lpstr>PowerPoint Presentation</vt:lpstr>
      <vt:lpstr>Sweat glands </vt:lpstr>
      <vt:lpstr>PowerPoint Presentation</vt:lpstr>
      <vt:lpstr>Sensory receptors</vt:lpstr>
      <vt:lpstr>Sub-cutaneous fat </vt:lpstr>
      <vt:lpstr>Skin </vt:lpstr>
      <vt:lpstr>Heat Production</vt:lpstr>
      <vt:lpstr>Heat Loss</vt:lpstr>
      <vt:lpstr>Regulating body temperature</vt:lpstr>
      <vt:lpstr>Human body temperature rises</vt:lpstr>
      <vt:lpstr>Human body temperature falls</vt:lpstr>
      <vt:lpstr>Results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Turning effect of force</dc:title>
  <dc:creator>shieyuhao</dc:creator>
  <cp:lastModifiedBy>shieyuhao</cp:lastModifiedBy>
  <cp:revision>183</cp:revision>
  <dcterms:created xsi:type="dcterms:W3CDTF">2011-04-17T10:04:27Z</dcterms:created>
  <dcterms:modified xsi:type="dcterms:W3CDTF">2011-06-15T09:24:18Z</dcterms:modified>
</cp:coreProperties>
</file>